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7" r:id="rId2"/>
    <p:sldId id="273" r:id="rId3"/>
    <p:sldId id="274" r:id="rId4"/>
    <p:sldId id="280" r:id="rId5"/>
    <p:sldId id="275" r:id="rId6"/>
    <p:sldId id="276" r:id="rId7"/>
    <p:sldId id="278" r:id="rId8"/>
    <p:sldId id="279" r:id="rId9"/>
    <p:sldId id="281"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29" autoAdjust="0"/>
  </p:normalViewPr>
  <p:slideViewPr>
    <p:cSldViewPr snapToGrid="0" showGuides="1">
      <p:cViewPr varScale="1">
        <p:scale>
          <a:sx n="95" d="100"/>
          <a:sy n="95" d="100"/>
        </p:scale>
        <p:origin x="215" y="85"/>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10/10/2022</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34AC2-3728-4A8B-B58F-6888FAEC3D20}" type="slidenum">
              <a:rPr lang="id-ID" smtClean="0"/>
              <a:t>5</a:t>
            </a:fld>
            <a:endParaRPr lang="id-ID"/>
          </a:p>
        </p:txBody>
      </p:sp>
    </p:spTree>
    <p:extLst>
      <p:ext uri="{BB962C8B-B14F-4D97-AF65-F5344CB8AC3E}">
        <p14:creationId xmlns:p14="http://schemas.microsoft.com/office/powerpoint/2010/main" val="668939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34AC2-3728-4A8B-B58F-6888FAEC3D20}" type="slidenum">
              <a:rPr lang="id-ID" smtClean="0"/>
              <a:t>6</a:t>
            </a:fld>
            <a:endParaRPr lang="id-ID"/>
          </a:p>
        </p:txBody>
      </p:sp>
    </p:spTree>
    <p:extLst>
      <p:ext uri="{BB962C8B-B14F-4D97-AF65-F5344CB8AC3E}">
        <p14:creationId xmlns:p14="http://schemas.microsoft.com/office/powerpoint/2010/main" val="2566614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FD34AC2-3728-4A8B-B58F-6888FAEC3D20}" type="slidenum">
              <a:rPr lang="id-ID" smtClean="0"/>
              <a:t>7</a:t>
            </a:fld>
            <a:endParaRPr lang="id-ID"/>
          </a:p>
        </p:txBody>
      </p:sp>
    </p:spTree>
    <p:extLst>
      <p:ext uri="{BB962C8B-B14F-4D97-AF65-F5344CB8AC3E}">
        <p14:creationId xmlns:p14="http://schemas.microsoft.com/office/powerpoint/2010/main" val="4222602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10/10/2022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10/10/2022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public.tableau.com/views/Mid-bootcamp-Project/Dashboard1" TargetMode="External"/><Relationship Id="rId2" Type="http://schemas.openxmlformats.org/officeDocument/2006/relationships/hyperlink" Target="https://github.com/matosluana/mid_bootcamp_project"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5400" b="1022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73079"/>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1930604" y="3444079"/>
            <a:ext cx="8330806" cy="430887"/>
          </a:xfrm>
          <a:prstGeom prst="rect">
            <a:avLst/>
          </a:prstGeom>
          <a:noFill/>
        </p:spPr>
        <p:txBody>
          <a:bodyPr wrap="none" lIns="0" tIns="0" rIns="0" bIns="0" rtlCol="0">
            <a:spAutoFit/>
          </a:bodyPr>
          <a:lstStyle/>
          <a:p>
            <a:pPr algn="ctr">
              <a:tabLst>
                <a:tab pos="347663" algn="l"/>
              </a:tabLst>
            </a:pPr>
            <a:r>
              <a:rPr lang="en-US" sz="2800" b="1" dirty="0">
                <a:solidFill>
                  <a:schemeClr val="bg1"/>
                </a:solidFill>
                <a:latin typeface="+mj-lt"/>
              </a:rPr>
              <a:t>Ironhack Data Analytics: Mid-bootcamp Project</a:t>
            </a:r>
          </a:p>
        </p:txBody>
      </p:sp>
      <p:sp>
        <p:nvSpPr>
          <p:cNvPr id="21" name="TextBox 20"/>
          <p:cNvSpPr txBox="1"/>
          <p:nvPr/>
        </p:nvSpPr>
        <p:spPr>
          <a:xfrm>
            <a:off x="1718928" y="3962642"/>
            <a:ext cx="8754191"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The significance of pupils’ social background within Germany’s educational system</a:t>
            </a:r>
          </a:p>
        </p:txBody>
      </p:sp>
      <p:sp>
        <p:nvSpPr>
          <p:cNvPr id="2" name="Oval 1">
            <a:extLst>
              <a:ext uri="{C183D7F6-B498-43B3-948B-1728B52AA6E4}">
                <adec:decorative xmlns:adec="http://schemas.microsoft.com/office/drawing/2017/decorative" val="1"/>
              </a:ext>
            </a:extLst>
          </p:cNvPr>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C183D7F6-B498-43B3-948B-1728B52AA6E4}">
                <adec:decorative xmlns:adec="http://schemas.microsoft.com/office/drawing/2017/decorative" val="1"/>
              </a:ext>
            </a:extLst>
          </p:cNvPr>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C183D7F6-B498-43B3-948B-1728B52AA6E4}">
                <adec:decorative xmlns:adec="http://schemas.microsoft.com/office/drawing/2017/decorative" val="1"/>
              </a:ext>
            </a:extLst>
          </p:cNvPr>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4" name="TextBox 3">
            <a:extLst>
              <a:ext uri="{FF2B5EF4-FFF2-40B4-BE49-F238E27FC236}">
                <a16:creationId xmlns:a16="http://schemas.microsoft.com/office/drawing/2014/main" id="{692A7146-962A-44E8-9910-FC5FB3CDE3DE}"/>
              </a:ext>
            </a:extLst>
          </p:cNvPr>
          <p:cNvSpPr txBox="1"/>
          <p:nvPr/>
        </p:nvSpPr>
        <p:spPr>
          <a:xfrm>
            <a:off x="5329956" y="4358095"/>
            <a:ext cx="1532086" cy="215444"/>
          </a:xfrm>
          <a:prstGeom prst="rect">
            <a:avLst/>
          </a:prstGeom>
          <a:noFill/>
        </p:spPr>
        <p:txBody>
          <a:bodyPr wrap="none" lIns="0" tIns="0" rIns="0" bIns="0" rtlCol="0">
            <a:spAutoFit/>
          </a:bodyPr>
          <a:lstStyle/>
          <a:p>
            <a:pPr algn="ctr">
              <a:tabLst>
                <a:tab pos="347663" algn="l"/>
              </a:tabLst>
            </a:pPr>
            <a:r>
              <a:rPr lang="en-US" sz="1400" dirty="0">
                <a:solidFill>
                  <a:schemeClr val="bg1"/>
                </a:solidFill>
              </a:rPr>
              <a:t>Luana Ribeiro Matos</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0D74F2-77B6-23DB-788D-1F25154C39B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t="5400" b="10225"/>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1" name="Group 20">
            <a:extLst>
              <a:ext uri="{C183D7F6-B498-43B3-948B-1728B52AA6E4}">
                <adec:decorative xmlns:adec="http://schemas.microsoft.com/office/drawing/2017/decorative" val="1"/>
              </a:ext>
            </a:extLst>
          </p:cNvPr>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C183D7F6-B498-43B3-948B-1728B52AA6E4}">
                <adec:decorative xmlns:adec="http://schemas.microsoft.com/office/drawing/2017/decorative" val="1"/>
              </a:ext>
            </a:extLst>
          </p:cNvPr>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fld id="{6899EB1B-D78F-4D03-9775-A349A3975BA6}" type="slidenum">
              <a:rPr lang="en-US" sz="1400" b="1">
                <a:solidFill>
                  <a:schemeClr val="bg1"/>
                </a:solidFill>
              </a:rPr>
              <a:t>2</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4" name="TextBox 3">
            <a:extLst>
              <a:ext uri="{FF2B5EF4-FFF2-40B4-BE49-F238E27FC236}">
                <a16:creationId xmlns:a16="http://schemas.microsoft.com/office/drawing/2014/main" id="{3B501DB9-9093-DE01-03E5-D7461143A86E}"/>
              </a:ext>
            </a:extLst>
          </p:cNvPr>
          <p:cNvSpPr txBox="1"/>
          <p:nvPr/>
        </p:nvSpPr>
        <p:spPr>
          <a:xfrm>
            <a:off x="458137" y="1957660"/>
            <a:ext cx="11275727" cy="3693319"/>
          </a:xfrm>
          <a:prstGeom prst="rect">
            <a:avLst/>
          </a:prstGeom>
          <a:noFill/>
        </p:spPr>
        <p:txBody>
          <a:bodyPr wrap="square" lIns="0" tIns="0" rIns="0" bIns="0" rtlCol="0">
            <a:spAutoFit/>
          </a:bodyPr>
          <a:lstStyle/>
          <a:p>
            <a:pPr>
              <a:spcAft>
                <a:spcPts val="600"/>
              </a:spcAft>
              <a:tabLst>
                <a:tab pos="347663" algn="l"/>
              </a:tabLst>
            </a:pPr>
            <a:r>
              <a:rPr lang="en-US" b="1" dirty="0">
                <a:solidFill>
                  <a:srgbClr val="30353F"/>
                </a:solidFill>
                <a:latin typeface="+mj-lt"/>
              </a:rPr>
              <a:t>Scope of data</a:t>
            </a:r>
          </a:p>
          <a:p>
            <a:pPr marL="742950" lvl="1" indent="-285750">
              <a:buFont typeface="Arial" panose="020B0604020202020204" pitchFamily="34" charset="0"/>
              <a:buChar char="•"/>
              <a:tabLst>
                <a:tab pos="347663" algn="l"/>
              </a:tabLst>
            </a:pPr>
            <a:r>
              <a:rPr lang="en-US" sz="1600" dirty="0"/>
              <a:t>Data from Germany with focus on the federal state of Hessen and the city of Frankfurt am Main</a:t>
            </a:r>
          </a:p>
          <a:p>
            <a:pPr marL="285750" indent="-285750">
              <a:buFont typeface="Arial" panose="020B0604020202020204" pitchFamily="34" charset="0"/>
              <a:buChar char="•"/>
              <a:tabLst>
                <a:tab pos="347663" algn="l"/>
              </a:tabLst>
            </a:pPr>
            <a:endParaRPr lang="en-US" sz="1600" dirty="0"/>
          </a:p>
          <a:p>
            <a:pPr marL="285750" indent="-285750">
              <a:buFont typeface="Arial" panose="020B0604020202020204" pitchFamily="34" charset="0"/>
              <a:buChar char="•"/>
              <a:tabLst>
                <a:tab pos="347663" algn="l"/>
              </a:tabLst>
            </a:pPr>
            <a:endParaRPr lang="en-US" sz="1600" dirty="0"/>
          </a:p>
          <a:p>
            <a:pPr marL="285750" indent="-285750">
              <a:buFont typeface="Arial" panose="020B0604020202020204" pitchFamily="34" charset="0"/>
              <a:buChar char="•"/>
              <a:tabLst>
                <a:tab pos="347663" algn="l"/>
              </a:tabLst>
            </a:pPr>
            <a:endParaRPr lang="en-US" sz="1600" dirty="0"/>
          </a:p>
          <a:p>
            <a:pPr>
              <a:spcAft>
                <a:spcPts val="600"/>
              </a:spcAft>
              <a:tabLst>
                <a:tab pos="347663" algn="l"/>
              </a:tabLst>
            </a:pPr>
            <a:r>
              <a:rPr lang="en-US" b="1" dirty="0">
                <a:solidFill>
                  <a:srgbClr val="30353F"/>
                </a:solidFill>
                <a:latin typeface="+mj-lt"/>
              </a:rPr>
              <a:t>Agenda</a:t>
            </a:r>
          </a:p>
          <a:p>
            <a:pPr marL="800100" lvl="1" indent="-342900">
              <a:buFont typeface="+mj-lt"/>
              <a:buAutoNum type="arabicPeriod"/>
              <a:tabLst>
                <a:tab pos="347663" algn="l"/>
              </a:tabLst>
            </a:pPr>
            <a:r>
              <a:rPr lang="en-US" sz="1600" dirty="0"/>
              <a:t>The school system in Hessen</a:t>
            </a:r>
          </a:p>
          <a:p>
            <a:pPr marL="800100" lvl="1" indent="-342900">
              <a:buFont typeface="+mj-lt"/>
              <a:buAutoNum type="arabicPeriod"/>
              <a:tabLst>
                <a:tab pos="347663" algn="l"/>
              </a:tabLst>
            </a:pPr>
            <a:r>
              <a:rPr lang="en-US" sz="1600" dirty="0"/>
              <a:t>University students and the level of education of their parents (Germany)</a:t>
            </a:r>
          </a:p>
          <a:p>
            <a:pPr marL="800100" lvl="1" indent="-342900">
              <a:buFont typeface="+mj-lt"/>
              <a:buAutoNum type="arabicPeriod"/>
              <a:tabLst>
                <a:tab pos="347663" algn="l"/>
              </a:tabLst>
            </a:pPr>
            <a:r>
              <a:rPr lang="en-US" sz="1600" dirty="0"/>
              <a:t>School graduates and their migration background (Hessen)</a:t>
            </a:r>
          </a:p>
          <a:p>
            <a:pPr marL="800100" lvl="1" indent="-342900">
              <a:buFont typeface="+mj-lt"/>
              <a:buAutoNum type="arabicPeriod"/>
              <a:tabLst>
                <a:tab pos="347663" algn="l"/>
              </a:tabLst>
            </a:pPr>
            <a:r>
              <a:rPr lang="en-US" sz="1600" dirty="0"/>
              <a:t>Secondary school selection and family income (Frankfurt)</a:t>
            </a:r>
          </a:p>
          <a:p>
            <a:pPr marL="800100" lvl="1" indent="-342900">
              <a:buFont typeface="+mj-lt"/>
              <a:buAutoNum type="arabicPeriod"/>
              <a:tabLst>
                <a:tab pos="347663" algn="l"/>
              </a:tabLst>
            </a:pPr>
            <a:r>
              <a:rPr lang="en-US" sz="1600" dirty="0"/>
              <a:t>Summary</a:t>
            </a:r>
          </a:p>
          <a:p>
            <a:pPr marL="800100" lvl="1" indent="-342900">
              <a:buFont typeface="+mj-lt"/>
              <a:buAutoNum type="arabicPeriod"/>
              <a:tabLst>
                <a:tab pos="347663" algn="l"/>
              </a:tabLst>
            </a:pPr>
            <a:endParaRPr lang="en-US" sz="1600" dirty="0"/>
          </a:p>
          <a:p>
            <a:pPr marL="285750" indent="-285750">
              <a:buFont typeface="Arial" panose="020B0604020202020204" pitchFamily="34" charset="0"/>
              <a:buChar char="•"/>
              <a:tabLst>
                <a:tab pos="347663" algn="l"/>
              </a:tabLst>
            </a:pPr>
            <a:endParaRPr lang="en-US" sz="1600" dirty="0"/>
          </a:p>
          <a:p>
            <a:pPr>
              <a:tabLst>
                <a:tab pos="347663" algn="l"/>
              </a:tabLst>
            </a:pPr>
            <a:endParaRPr lang="en-US" b="1" dirty="0">
              <a:solidFill>
                <a:srgbClr val="30353F"/>
              </a:solidFill>
              <a:latin typeface="+mj-lt"/>
            </a:endParaRP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0" y="0"/>
            <a:ext cx="12191999" cy="160079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Question</a:t>
            </a:r>
          </a:p>
          <a:p>
            <a:pPr algn="ctr"/>
            <a:r>
              <a:rPr lang="en-US" sz="2000" dirty="0"/>
              <a:t>Is the social and family background of children decisive for their education opportunities?</a:t>
            </a:r>
          </a:p>
        </p:txBody>
      </p:sp>
    </p:spTree>
    <p:extLst>
      <p:ext uri="{BB962C8B-B14F-4D97-AF65-F5344CB8AC3E}">
        <p14:creationId xmlns:p14="http://schemas.microsoft.com/office/powerpoint/2010/main" val="2106485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fld id="{B3B611BC-A208-4A98-B580-E750B2DC0A74}" type="slidenum">
              <a:rPr lang="en-US" sz="1400" b="1" smtClean="0">
                <a:solidFill>
                  <a:schemeClr val="bg1"/>
                </a:solidFill>
              </a:rPr>
              <a:t>3</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The school system in Hessen</a:t>
            </a:r>
          </a:p>
          <a:p>
            <a:pPr algn="ctr"/>
            <a:r>
              <a:rPr lang="en-US" sz="2000" dirty="0"/>
              <a:t>School degree determines professional qualification possibilities</a:t>
            </a:r>
          </a:p>
        </p:txBody>
      </p:sp>
      <p:pic>
        <p:nvPicPr>
          <p:cNvPr id="12" name="Picture 11">
            <a:extLst>
              <a:ext uri="{FF2B5EF4-FFF2-40B4-BE49-F238E27FC236}">
                <a16:creationId xmlns:a16="http://schemas.microsoft.com/office/drawing/2014/main" id="{35070027-0D24-0070-0A26-66585C3E47EA}"/>
              </a:ext>
            </a:extLst>
          </p:cNvPr>
          <p:cNvPicPr>
            <a:picLocks noChangeAspect="1"/>
          </p:cNvPicPr>
          <p:nvPr/>
        </p:nvPicPr>
        <p:blipFill>
          <a:blip r:embed="rId2"/>
          <a:stretch>
            <a:fillRect/>
          </a:stretch>
        </p:blipFill>
        <p:spPr>
          <a:xfrm>
            <a:off x="3889818" y="987879"/>
            <a:ext cx="4412364" cy="5739493"/>
          </a:xfrm>
          <a:prstGeom prst="rect">
            <a:avLst/>
          </a:prstGeom>
        </p:spPr>
      </p:pic>
      <p:pic>
        <p:nvPicPr>
          <p:cNvPr id="1026" name="Picture 2" descr="The 20 Best Confused Memes">
            <a:extLst>
              <a:ext uri="{FF2B5EF4-FFF2-40B4-BE49-F238E27FC236}">
                <a16:creationId xmlns:a16="http://schemas.microsoft.com/office/drawing/2014/main" id="{B1867B60-BED5-09E5-D780-68BA4793E7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3559" y="2277836"/>
            <a:ext cx="3187063" cy="2057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nfused meme | Caras de memes, Imagenes para memes, Fotos de memes">
            <a:extLst>
              <a:ext uri="{FF2B5EF4-FFF2-40B4-BE49-F238E27FC236}">
                <a16:creationId xmlns:a16="http://schemas.microsoft.com/office/drawing/2014/main" id="{DD6A3D75-36FD-5810-F56E-FA0ADAEA30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654" y="2554519"/>
            <a:ext cx="3225787" cy="317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675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fld id="{B3B611BC-A208-4A98-B580-E750B2DC0A74}" type="slidenum">
              <a:rPr lang="en-US" sz="1400" b="1" smtClean="0">
                <a:solidFill>
                  <a:schemeClr val="bg1"/>
                </a:solidFill>
              </a:rPr>
              <a:t>4</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The school system in Hessen for dummies</a:t>
            </a:r>
          </a:p>
          <a:p>
            <a:pPr algn="ctr"/>
            <a:r>
              <a:rPr lang="en-US" sz="2000" dirty="0"/>
              <a:t>School degree determines professional qualification possibilities</a:t>
            </a:r>
          </a:p>
        </p:txBody>
      </p:sp>
      <p:sp>
        <p:nvSpPr>
          <p:cNvPr id="5" name="Rectangle 4">
            <a:extLst>
              <a:ext uri="{FF2B5EF4-FFF2-40B4-BE49-F238E27FC236}">
                <a16:creationId xmlns:a16="http://schemas.microsoft.com/office/drawing/2014/main" id="{CF9805B4-C5F5-3BDD-736E-050543B5843E}"/>
              </a:ext>
            </a:extLst>
          </p:cNvPr>
          <p:cNvSpPr/>
          <p:nvPr/>
        </p:nvSpPr>
        <p:spPr>
          <a:xfrm>
            <a:off x="1936858" y="5884309"/>
            <a:ext cx="9720000" cy="702010"/>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Elementary school </a:t>
            </a:r>
            <a:r>
              <a:rPr lang="de-DE" dirty="0">
                <a:solidFill>
                  <a:schemeClr val="tx1"/>
                </a:solidFill>
              </a:rPr>
              <a:t>(Grundschule)</a:t>
            </a:r>
            <a:endParaRPr lang="en-US" dirty="0">
              <a:solidFill>
                <a:schemeClr val="tx1"/>
              </a:solidFill>
            </a:endParaRPr>
          </a:p>
        </p:txBody>
      </p:sp>
      <p:sp>
        <p:nvSpPr>
          <p:cNvPr id="7" name="Rectangle 6">
            <a:extLst>
              <a:ext uri="{FF2B5EF4-FFF2-40B4-BE49-F238E27FC236}">
                <a16:creationId xmlns:a16="http://schemas.microsoft.com/office/drawing/2014/main" id="{1D3ED93D-DD6A-3B8D-F9CF-D5B1B0AA92A9}"/>
              </a:ext>
            </a:extLst>
          </p:cNvPr>
          <p:cNvSpPr/>
          <p:nvPr/>
        </p:nvSpPr>
        <p:spPr>
          <a:xfrm>
            <a:off x="613040" y="4481663"/>
            <a:ext cx="1220910" cy="211061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lt1"/>
                </a:solidFill>
              </a:rPr>
              <a:t>Special needs school</a:t>
            </a:r>
          </a:p>
        </p:txBody>
      </p:sp>
      <p:sp>
        <p:nvSpPr>
          <p:cNvPr id="8" name="Rectangle 7">
            <a:extLst>
              <a:ext uri="{FF2B5EF4-FFF2-40B4-BE49-F238E27FC236}">
                <a16:creationId xmlns:a16="http://schemas.microsoft.com/office/drawing/2014/main" id="{58657DBC-A1DA-FBEE-30C4-8B0F9FD1FD97}"/>
              </a:ext>
            </a:extLst>
          </p:cNvPr>
          <p:cNvSpPr/>
          <p:nvPr/>
        </p:nvSpPr>
        <p:spPr>
          <a:xfrm>
            <a:off x="1946374" y="4223137"/>
            <a:ext cx="3060000" cy="155119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Basic secondary school </a:t>
            </a:r>
          </a:p>
        </p:txBody>
      </p:sp>
      <p:sp>
        <p:nvSpPr>
          <p:cNvPr id="9" name="Rectangle 8">
            <a:extLst>
              <a:ext uri="{FF2B5EF4-FFF2-40B4-BE49-F238E27FC236}">
                <a16:creationId xmlns:a16="http://schemas.microsoft.com/office/drawing/2014/main" id="{D803EAF3-A6D2-ED16-D10E-46A6B60C6B99}"/>
              </a:ext>
            </a:extLst>
          </p:cNvPr>
          <p:cNvSpPr/>
          <p:nvPr/>
        </p:nvSpPr>
        <p:spPr>
          <a:xfrm>
            <a:off x="5271616" y="3785815"/>
            <a:ext cx="3060000" cy="1999031"/>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Intermediate secondary school</a:t>
            </a:r>
          </a:p>
        </p:txBody>
      </p:sp>
      <p:sp>
        <p:nvSpPr>
          <p:cNvPr id="10" name="Rectangle 9">
            <a:extLst>
              <a:ext uri="{FF2B5EF4-FFF2-40B4-BE49-F238E27FC236}">
                <a16:creationId xmlns:a16="http://schemas.microsoft.com/office/drawing/2014/main" id="{6374E221-50CE-1E3B-F88E-DA311A788C52}"/>
              </a:ext>
            </a:extLst>
          </p:cNvPr>
          <p:cNvSpPr/>
          <p:nvPr/>
        </p:nvSpPr>
        <p:spPr>
          <a:xfrm>
            <a:off x="8596858" y="3314629"/>
            <a:ext cx="3060000" cy="251468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High education entrance qualification</a:t>
            </a:r>
          </a:p>
          <a:p>
            <a:pPr algn="ctr"/>
            <a:r>
              <a:rPr lang="en-US" dirty="0"/>
              <a:t>(Gymnasium)</a:t>
            </a:r>
          </a:p>
        </p:txBody>
      </p:sp>
      <p:sp>
        <p:nvSpPr>
          <p:cNvPr id="3" name="Rectangle 2">
            <a:extLst>
              <a:ext uri="{FF2B5EF4-FFF2-40B4-BE49-F238E27FC236}">
                <a16:creationId xmlns:a16="http://schemas.microsoft.com/office/drawing/2014/main" id="{433B908D-EC89-DDBA-C485-C6BD4C6779F6}"/>
              </a:ext>
            </a:extLst>
          </p:cNvPr>
          <p:cNvSpPr/>
          <p:nvPr/>
        </p:nvSpPr>
        <p:spPr>
          <a:xfrm>
            <a:off x="8596858" y="1953227"/>
            <a:ext cx="3060000" cy="122405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to:</a:t>
            </a:r>
          </a:p>
          <a:p>
            <a:pPr marL="285750" indent="-285750" algn="ctr">
              <a:buFontTx/>
              <a:buChar char="-"/>
            </a:pPr>
            <a:r>
              <a:rPr lang="en-US" dirty="0"/>
              <a:t>vocational trainings</a:t>
            </a:r>
          </a:p>
          <a:p>
            <a:pPr marL="285750" indent="-285750" algn="ctr">
              <a:buFontTx/>
              <a:buChar char="-"/>
            </a:pPr>
            <a:r>
              <a:rPr lang="en-US" dirty="0"/>
              <a:t>all universities and subjects</a:t>
            </a:r>
          </a:p>
        </p:txBody>
      </p:sp>
      <p:sp>
        <p:nvSpPr>
          <p:cNvPr id="4" name="Rectangle 3">
            <a:extLst>
              <a:ext uri="{FF2B5EF4-FFF2-40B4-BE49-F238E27FC236}">
                <a16:creationId xmlns:a16="http://schemas.microsoft.com/office/drawing/2014/main" id="{710DDF68-96EF-2160-EB4C-C6ACB516E3F4}"/>
              </a:ext>
            </a:extLst>
          </p:cNvPr>
          <p:cNvSpPr/>
          <p:nvPr/>
        </p:nvSpPr>
        <p:spPr>
          <a:xfrm>
            <a:off x="5271616" y="2262607"/>
            <a:ext cx="3060000" cy="135189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to:</a:t>
            </a:r>
          </a:p>
          <a:p>
            <a:pPr marL="285750" indent="-285750" algn="ctr">
              <a:buFontTx/>
              <a:buChar char="-"/>
            </a:pPr>
            <a:r>
              <a:rPr lang="en-US" dirty="0"/>
              <a:t>vocational trainings</a:t>
            </a:r>
          </a:p>
          <a:p>
            <a:pPr marL="285750" indent="-285750" algn="ctr">
              <a:buFontTx/>
              <a:buChar char="-"/>
            </a:pPr>
            <a:r>
              <a:rPr lang="en-US" dirty="0"/>
              <a:t>subject specific universities after vocational training</a:t>
            </a:r>
          </a:p>
        </p:txBody>
      </p:sp>
      <p:sp>
        <p:nvSpPr>
          <p:cNvPr id="11" name="Rectangle 10">
            <a:extLst>
              <a:ext uri="{FF2B5EF4-FFF2-40B4-BE49-F238E27FC236}">
                <a16:creationId xmlns:a16="http://schemas.microsoft.com/office/drawing/2014/main" id="{BA9F3643-52F1-061F-8A09-5A83BFABEE5F}"/>
              </a:ext>
            </a:extLst>
          </p:cNvPr>
          <p:cNvSpPr/>
          <p:nvPr/>
        </p:nvSpPr>
        <p:spPr>
          <a:xfrm>
            <a:off x="1936858" y="2702603"/>
            <a:ext cx="3060000" cy="135189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Access to:</a:t>
            </a:r>
          </a:p>
          <a:p>
            <a:pPr marL="285750" indent="-285750" algn="ctr">
              <a:buFontTx/>
              <a:buChar char="-"/>
            </a:pPr>
            <a:r>
              <a:rPr lang="en-US" dirty="0"/>
              <a:t>vocational trainings</a:t>
            </a:r>
          </a:p>
        </p:txBody>
      </p:sp>
      <p:sp>
        <p:nvSpPr>
          <p:cNvPr id="14" name="Arrow: Down 13">
            <a:extLst>
              <a:ext uri="{FF2B5EF4-FFF2-40B4-BE49-F238E27FC236}">
                <a16:creationId xmlns:a16="http://schemas.microsoft.com/office/drawing/2014/main" id="{214AEFF8-3F29-4FAB-5858-AEBF4A652F13}"/>
              </a:ext>
            </a:extLst>
          </p:cNvPr>
          <p:cNvSpPr/>
          <p:nvPr/>
        </p:nvSpPr>
        <p:spPr>
          <a:xfrm rot="16200000">
            <a:off x="6112568" y="-3151608"/>
            <a:ext cx="447260" cy="9491874"/>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B16AA994-1C97-D315-AAE9-550445A495BA}"/>
              </a:ext>
            </a:extLst>
          </p:cNvPr>
          <p:cNvSpPr txBox="1"/>
          <p:nvPr/>
        </p:nvSpPr>
        <p:spPr>
          <a:xfrm>
            <a:off x="3578088" y="1124551"/>
            <a:ext cx="6281040" cy="369332"/>
          </a:xfrm>
          <a:prstGeom prst="rect">
            <a:avLst/>
          </a:prstGeom>
          <a:noFill/>
        </p:spPr>
        <p:txBody>
          <a:bodyPr wrap="square" rtlCol="0">
            <a:spAutoFit/>
          </a:bodyPr>
          <a:lstStyle/>
          <a:p>
            <a:r>
              <a:rPr lang="en-US" dirty="0"/>
              <a:t>Increasing possibilities for further and higher education</a:t>
            </a:r>
          </a:p>
        </p:txBody>
      </p:sp>
    </p:spTree>
    <p:extLst>
      <p:ext uri="{BB962C8B-B14F-4D97-AF65-F5344CB8AC3E}">
        <p14:creationId xmlns:p14="http://schemas.microsoft.com/office/powerpoint/2010/main" val="220993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3" grpId="0" animBg="1"/>
      <p:bldP spid="4" grpId="0" animBg="1"/>
      <p:bldP spid="11" grpId="0" animBg="1"/>
      <p:bldP spid="14" grpId="0" animBg="1"/>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BA7E011A-1FB2-09BF-37AE-3B4565285851}"/>
              </a:ext>
            </a:extLst>
          </p:cNvPr>
          <p:cNvGrpSpPr/>
          <p:nvPr/>
        </p:nvGrpSpPr>
        <p:grpSpPr>
          <a:xfrm>
            <a:off x="531956" y="6005585"/>
            <a:ext cx="11656343" cy="702967"/>
            <a:chOff x="531956" y="6005585"/>
            <a:chExt cx="11656343" cy="702967"/>
          </a:xfrm>
        </p:grpSpPr>
        <p:sp>
          <p:nvSpPr>
            <p:cNvPr id="19" name="Rectangle 18">
              <a:extLst>
                <a:ext uri="{FF2B5EF4-FFF2-40B4-BE49-F238E27FC236}">
                  <a16:creationId xmlns:a16="http://schemas.microsoft.com/office/drawing/2014/main" id="{11B93777-F4D2-A914-8A2D-D0C7B1BEA723}"/>
                </a:ext>
              </a:extLst>
            </p:cNvPr>
            <p:cNvSpPr/>
            <p:nvPr/>
          </p:nvSpPr>
          <p:spPr>
            <a:xfrm>
              <a:off x="531956" y="6005585"/>
              <a:ext cx="11656343" cy="702967"/>
            </a:xfrm>
            <a:prstGeom prst="rect">
              <a:avLst/>
            </a:prstGeom>
            <a:gradFill flip="none" rotWithShape="1">
              <a:gsLst>
                <a:gs pos="100000">
                  <a:schemeClr val="bg1"/>
                </a:gs>
                <a:gs pos="53000">
                  <a:srgbClr val="AFBBB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693A1553-96E5-8C4A-399D-73543709896B}"/>
                </a:ext>
              </a:extLst>
            </p:cNvPr>
            <p:cNvSpPr txBox="1"/>
            <p:nvPr/>
          </p:nvSpPr>
          <p:spPr>
            <a:xfrm>
              <a:off x="1003881" y="6235314"/>
              <a:ext cx="9716699" cy="246221"/>
            </a:xfrm>
            <a:prstGeom prst="rect">
              <a:avLst/>
            </a:prstGeom>
            <a:noFill/>
          </p:spPr>
          <p:txBody>
            <a:bodyPr wrap="none" lIns="0" tIns="0" rIns="0" bIns="0" rtlCol="0">
              <a:spAutoFit/>
            </a:bodyPr>
            <a:lstStyle/>
            <a:p>
              <a:r>
                <a:rPr lang="en-US" sz="1600" b="1" dirty="0">
                  <a:solidFill>
                    <a:schemeClr val="tx1">
                      <a:lumMod val="65000"/>
                      <a:lumOff val="35000"/>
                    </a:schemeClr>
                  </a:solidFill>
                </a:rPr>
                <a:t>Data indicates under-representation of population without academic degree amongst university students' parents </a:t>
              </a:r>
            </a:p>
          </p:txBody>
        </p:sp>
      </p:gr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fld id="{CBEE9EB6-FE1D-45EB-BEDE-76B067D49890}" type="slidenum">
              <a:rPr lang="en-US" sz="1400" b="1" smtClean="0">
                <a:solidFill>
                  <a:schemeClr val="bg1"/>
                </a:solidFill>
              </a:rPr>
              <a:t>5</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University Students in Germany (2016)</a:t>
            </a:r>
          </a:p>
          <a:p>
            <a:pPr algn="ctr"/>
            <a:r>
              <a:rPr lang="en-US" sz="2000" dirty="0"/>
              <a:t>Parents’ level of education</a:t>
            </a:r>
            <a:endParaRPr lang="en-US" sz="2400" b="1" dirty="0">
              <a:solidFill>
                <a:srgbClr val="30353F"/>
              </a:solidFill>
              <a:latin typeface="+mj-lt"/>
            </a:endParaRPr>
          </a:p>
        </p:txBody>
      </p:sp>
      <p:grpSp>
        <p:nvGrpSpPr>
          <p:cNvPr id="17" name="Group 16">
            <a:extLst>
              <a:ext uri="{FF2B5EF4-FFF2-40B4-BE49-F238E27FC236}">
                <a16:creationId xmlns:a16="http://schemas.microsoft.com/office/drawing/2014/main" id="{64DE4D35-BAAE-73E4-FA15-945B33EA5391}"/>
              </a:ext>
            </a:extLst>
          </p:cNvPr>
          <p:cNvGrpSpPr/>
          <p:nvPr/>
        </p:nvGrpSpPr>
        <p:grpSpPr>
          <a:xfrm>
            <a:off x="6823860" y="1078501"/>
            <a:ext cx="5226626" cy="4854163"/>
            <a:chOff x="6740146" y="1153197"/>
            <a:chExt cx="5067550" cy="4778485"/>
          </a:xfrm>
        </p:grpSpPr>
        <p:pic>
          <p:nvPicPr>
            <p:cNvPr id="8" name="Picture 7">
              <a:extLst>
                <a:ext uri="{FF2B5EF4-FFF2-40B4-BE49-F238E27FC236}">
                  <a16:creationId xmlns:a16="http://schemas.microsoft.com/office/drawing/2014/main" id="{78C172D9-F865-1F60-0B24-DDC76E1865A3}"/>
                </a:ext>
              </a:extLst>
            </p:cNvPr>
            <p:cNvPicPr>
              <a:picLocks noChangeAspect="1"/>
            </p:cNvPicPr>
            <p:nvPr/>
          </p:nvPicPr>
          <p:blipFill rotWithShape="1">
            <a:blip r:embed="rId4"/>
            <a:srcRect r="3846"/>
            <a:stretch/>
          </p:blipFill>
          <p:spPr>
            <a:xfrm>
              <a:off x="6740148" y="1153197"/>
              <a:ext cx="5067548" cy="4688123"/>
            </a:xfrm>
            <a:prstGeom prst="rect">
              <a:avLst/>
            </a:prstGeom>
          </p:spPr>
        </p:pic>
        <p:sp>
          <p:nvSpPr>
            <p:cNvPr id="10" name="TextBox 9">
              <a:extLst>
                <a:ext uri="{FF2B5EF4-FFF2-40B4-BE49-F238E27FC236}">
                  <a16:creationId xmlns:a16="http://schemas.microsoft.com/office/drawing/2014/main" id="{EE7DF3DB-1F8E-AB01-8DD1-91B7952E0579}"/>
                </a:ext>
              </a:extLst>
            </p:cNvPr>
            <p:cNvSpPr txBox="1"/>
            <p:nvPr/>
          </p:nvSpPr>
          <p:spPr>
            <a:xfrm>
              <a:off x="6740146" y="5685461"/>
              <a:ext cx="4540102" cy="246221"/>
            </a:xfrm>
            <a:prstGeom prst="rect">
              <a:avLst/>
            </a:prstGeom>
            <a:noFill/>
          </p:spPr>
          <p:txBody>
            <a:bodyPr wrap="square" rtlCol="0">
              <a:spAutoFit/>
            </a:bodyPr>
            <a:lstStyle/>
            <a:p>
              <a:r>
                <a:rPr lang="de-DE" sz="1000" dirty="0"/>
                <a:t>Source: Statistisches Bundesamt</a:t>
              </a:r>
              <a:endParaRPr lang="en-US" sz="1000" dirty="0"/>
            </a:p>
          </p:txBody>
        </p:sp>
        <p:sp>
          <p:nvSpPr>
            <p:cNvPr id="14" name="Rectangle 13">
              <a:extLst>
                <a:ext uri="{FF2B5EF4-FFF2-40B4-BE49-F238E27FC236}">
                  <a16:creationId xmlns:a16="http://schemas.microsoft.com/office/drawing/2014/main" id="{50490984-E30C-3BBD-F826-A2673FFDC1D3}"/>
                </a:ext>
                <a:ext uri="{C183D7F6-B498-43B3-948B-1728B52AA6E4}">
                  <adec:decorative xmlns:adec="http://schemas.microsoft.com/office/drawing/2017/decorative" val="1"/>
                </a:ext>
              </a:extLst>
            </p:cNvPr>
            <p:cNvSpPr/>
            <p:nvPr/>
          </p:nvSpPr>
          <p:spPr>
            <a:xfrm>
              <a:off x="6740146" y="1153197"/>
              <a:ext cx="5067549" cy="4748540"/>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 name="Group 30">
            <a:extLst>
              <a:ext uri="{FF2B5EF4-FFF2-40B4-BE49-F238E27FC236}">
                <a16:creationId xmlns:a16="http://schemas.microsoft.com/office/drawing/2014/main" id="{81189246-B1BA-3D64-FCCB-EE15AEC03BE6}"/>
              </a:ext>
            </a:extLst>
          </p:cNvPr>
          <p:cNvGrpSpPr/>
          <p:nvPr/>
        </p:nvGrpSpPr>
        <p:grpSpPr>
          <a:xfrm>
            <a:off x="177566" y="1044752"/>
            <a:ext cx="6513165" cy="4857493"/>
            <a:chOff x="204331" y="1012206"/>
            <a:chExt cx="6513165" cy="4857493"/>
          </a:xfrm>
        </p:grpSpPr>
        <p:pic>
          <p:nvPicPr>
            <p:cNvPr id="29" name="Picture 28">
              <a:extLst>
                <a:ext uri="{FF2B5EF4-FFF2-40B4-BE49-F238E27FC236}">
                  <a16:creationId xmlns:a16="http://schemas.microsoft.com/office/drawing/2014/main" id="{24E284C1-3567-8014-E546-F4530434A3AC}"/>
                </a:ext>
              </a:extLst>
            </p:cNvPr>
            <p:cNvPicPr>
              <a:picLocks noChangeAspect="1"/>
            </p:cNvPicPr>
            <p:nvPr/>
          </p:nvPicPr>
          <p:blipFill rotWithShape="1">
            <a:blip r:embed="rId5"/>
            <a:srcRect t="-673" b="91337"/>
            <a:stretch/>
          </p:blipFill>
          <p:spPr>
            <a:xfrm>
              <a:off x="1084283" y="1012206"/>
              <a:ext cx="5011717" cy="424320"/>
            </a:xfrm>
            <a:prstGeom prst="rect">
              <a:avLst/>
            </a:prstGeom>
          </p:spPr>
        </p:pic>
        <p:grpSp>
          <p:nvGrpSpPr>
            <p:cNvPr id="16" name="Group 15">
              <a:extLst>
                <a:ext uri="{FF2B5EF4-FFF2-40B4-BE49-F238E27FC236}">
                  <a16:creationId xmlns:a16="http://schemas.microsoft.com/office/drawing/2014/main" id="{82BE5811-16B5-F16C-A268-5E15468304E7}"/>
                </a:ext>
              </a:extLst>
            </p:cNvPr>
            <p:cNvGrpSpPr/>
            <p:nvPr/>
          </p:nvGrpSpPr>
          <p:grpSpPr>
            <a:xfrm>
              <a:off x="204331" y="1058673"/>
              <a:ext cx="6513165" cy="4811026"/>
              <a:chOff x="204331" y="1058673"/>
              <a:chExt cx="6513165" cy="4811026"/>
            </a:xfrm>
          </p:grpSpPr>
          <p:sp>
            <p:nvSpPr>
              <p:cNvPr id="9" name="TextBox 8">
                <a:extLst>
                  <a:ext uri="{FF2B5EF4-FFF2-40B4-BE49-F238E27FC236}">
                    <a16:creationId xmlns:a16="http://schemas.microsoft.com/office/drawing/2014/main" id="{CAA02EC2-8358-9088-E732-63D0193A3957}"/>
                  </a:ext>
                </a:extLst>
              </p:cNvPr>
              <p:cNvSpPr txBox="1"/>
              <p:nvPr/>
            </p:nvSpPr>
            <p:spPr>
              <a:xfrm>
                <a:off x="284545" y="5623478"/>
                <a:ext cx="4540102" cy="246221"/>
              </a:xfrm>
              <a:prstGeom prst="rect">
                <a:avLst/>
              </a:prstGeom>
              <a:noFill/>
            </p:spPr>
            <p:txBody>
              <a:bodyPr wrap="square" rtlCol="0">
                <a:spAutoFit/>
              </a:bodyPr>
              <a:lstStyle/>
              <a:p>
                <a:r>
                  <a:rPr lang="de-DE" sz="1000" dirty="0"/>
                  <a:t>Source: Sozialerhebung 21 (2016)</a:t>
                </a:r>
                <a:endParaRPr lang="en-US" sz="1000" dirty="0"/>
              </a:p>
            </p:txBody>
          </p:sp>
          <p:grpSp>
            <p:nvGrpSpPr>
              <p:cNvPr id="15" name="Group 14">
                <a:extLst>
                  <a:ext uri="{FF2B5EF4-FFF2-40B4-BE49-F238E27FC236}">
                    <a16:creationId xmlns:a16="http://schemas.microsoft.com/office/drawing/2014/main" id="{052A9974-1EC0-0B59-FF93-6D5882BCA237}"/>
                  </a:ext>
                </a:extLst>
              </p:cNvPr>
              <p:cNvGrpSpPr/>
              <p:nvPr/>
            </p:nvGrpSpPr>
            <p:grpSpPr>
              <a:xfrm>
                <a:off x="204331" y="1469571"/>
                <a:ext cx="5011717" cy="4153907"/>
                <a:chOff x="539067" y="1511356"/>
                <a:chExt cx="5011717" cy="4153907"/>
              </a:xfrm>
            </p:grpSpPr>
            <p:pic>
              <p:nvPicPr>
                <p:cNvPr id="5" name="Picture 4">
                  <a:extLst>
                    <a:ext uri="{FF2B5EF4-FFF2-40B4-BE49-F238E27FC236}">
                      <a16:creationId xmlns:a16="http://schemas.microsoft.com/office/drawing/2014/main" id="{1A146F7A-8A24-AFED-8661-5B6AC3A36076}"/>
                    </a:ext>
                  </a:extLst>
                </p:cNvPr>
                <p:cNvPicPr>
                  <a:picLocks noChangeAspect="1"/>
                </p:cNvPicPr>
                <p:nvPr/>
              </p:nvPicPr>
              <p:blipFill rotWithShape="1">
                <a:blip r:embed="rId5"/>
                <a:srcRect t="8604"/>
                <a:stretch/>
              </p:blipFill>
              <p:spPr>
                <a:xfrm>
                  <a:off x="539067" y="1511356"/>
                  <a:ext cx="5011717" cy="4153907"/>
                </a:xfrm>
                <a:prstGeom prst="rect">
                  <a:avLst/>
                </a:prstGeom>
              </p:spPr>
            </p:pic>
            <p:sp>
              <p:nvSpPr>
                <p:cNvPr id="13" name="Rectangle 12">
                  <a:extLst>
                    <a:ext uri="{FF2B5EF4-FFF2-40B4-BE49-F238E27FC236}">
                      <a16:creationId xmlns:a16="http://schemas.microsoft.com/office/drawing/2014/main" id="{DDED038E-9888-BB83-9617-D85E1AB0AE91}"/>
                    </a:ext>
                  </a:extLst>
                </p:cNvPr>
                <p:cNvSpPr/>
                <p:nvPr/>
              </p:nvSpPr>
              <p:spPr>
                <a:xfrm>
                  <a:off x="635326" y="2685924"/>
                  <a:ext cx="231366" cy="1526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44A66AED-4B48-F66E-9DB7-9984C423678A}"/>
                  </a:ext>
                  <a:ext uri="{C183D7F6-B498-43B3-948B-1728B52AA6E4}">
                    <adec:decorative xmlns:adec="http://schemas.microsoft.com/office/drawing/2017/decorative" val="1"/>
                  </a:ext>
                </a:extLst>
              </p:cNvPr>
              <p:cNvSpPr/>
              <p:nvPr/>
            </p:nvSpPr>
            <p:spPr>
              <a:xfrm>
                <a:off x="300590" y="1058673"/>
                <a:ext cx="6416906" cy="4811026"/>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C24BDAFE-A231-06D6-5539-0F9B8D866A63}"/>
                </a:ext>
              </a:extLst>
            </p:cNvPr>
            <p:cNvSpPr txBox="1"/>
            <p:nvPr/>
          </p:nvSpPr>
          <p:spPr>
            <a:xfrm>
              <a:off x="5110844" y="2236771"/>
              <a:ext cx="1334478" cy="2880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l"/>
              <a:r>
                <a:rPr lang="en-US" sz="1050" dirty="0">
                  <a:solidFill>
                    <a:schemeClr val="tx1"/>
                  </a:solidFill>
                </a:rPr>
                <a:t>Low:</a:t>
              </a:r>
            </a:p>
            <a:p>
              <a:pPr algn="l"/>
              <a:r>
                <a:rPr lang="en-US" sz="1050" dirty="0">
                  <a:solidFill>
                    <a:schemeClr val="tx1"/>
                  </a:solidFill>
                </a:rPr>
                <a:t>At least one parent has no professional qualification, and none has academic degree</a:t>
              </a:r>
            </a:p>
            <a:p>
              <a:pPr algn="l"/>
              <a:endParaRPr lang="en-US" sz="1050" dirty="0">
                <a:solidFill>
                  <a:schemeClr val="tx1"/>
                </a:solidFill>
              </a:endParaRPr>
            </a:p>
            <a:p>
              <a:pPr algn="l"/>
              <a:r>
                <a:rPr lang="en-US" sz="1050" dirty="0">
                  <a:solidFill>
                    <a:schemeClr val="tx1"/>
                  </a:solidFill>
                </a:rPr>
                <a:t>Medium:</a:t>
              </a:r>
            </a:p>
            <a:p>
              <a:pPr algn="l"/>
              <a:r>
                <a:rPr lang="en-US" sz="1050" dirty="0">
                  <a:solidFill>
                    <a:schemeClr val="tx1"/>
                  </a:solidFill>
                </a:rPr>
                <a:t>Both parents have non-academic professional qualification</a:t>
              </a:r>
            </a:p>
            <a:p>
              <a:pPr algn="l"/>
              <a:endParaRPr lang="en-US" sz="1050" dirty="0">
                <a:solidFill>
                  <a:schemeClr val="tx1"/>
                </a:solidFill>
              </a:endParaRPr>
            </a:p>
            <a:p>
              <a:pPr algn="l"/>
              <a:r>
                <a:rPr lang="en-US" sz="1050" dirty="0">
                  <a:solidFill>
                    <a:schemeClr val="tx1"/>
                  </a:solidFill>
                </a:rPr>
                <a:t>High:</a:t>
              </a:r>
            </a:p>
            <a:p>
              <a:pPr algn="l"/>
              <a:r>
                <a:rPr lang="en-US" sz="1050" dirty="0">
                  <a:solidFill>
                    <a:schemeClr val="tx1"/>
                  </a:solidFill>
                </a:rPr>
                <a:t>One or both parents have an academic professional qualification</a:t>
              </a:r>
            </a:p>
          </p:txBody>
        </p:sp>
      </p:grpSp>
      <p:grpSp>
        <p:nvGrpSpPr>
          <p:cNvPr id="20" name="Group 19">
            <a:extLst>
              <a:ext uri="{FF2B5EF4-FFF2-40B4-BE49-F238E27FC236}">
                <a16:creationId xmlns:a16="http://schemas.microsoft.com/office/drawing/2014/main" id="{A377EA39-A19E-0756-50EB-07D5E8FF0297}"/>
              </a:ext>
            </a:extLst>
          </p:cNvPr>
          <p:cNvGrpSpPr/>
          <p:nvPr/>
        </p:nvGrpSpPr>
        <p:grpSpPr>
          <a:xfrm>
            <a:off x="177566" y="6005585"/>
            <a:ext cx="702000" cy="702967"/>
            <a:chOff x="3727013" y="2060540"/>
            <a:chExt cx="702000" cy="783372"/>
          </a:xfrm>
        </p:grpSpPr>
        <p:sp>
          <p:nvSpPr>
            <p:cNvPr id="21" name="Oval 20">
              <a:extLst>
                <a:ext uri="{FF2B5EF4-FFF2-40B4-BE49-F238E27FC236}">
                  <a16:creationId xmlns:a16="http://schemas.microsoft.com/office/drawing/2014/main" id="{EB33EA93-5CF1-67C4-DF64-D7F31C92DE9A}"/>
                </a:ext>
              </a:extLst>
            </p:cNvPr>
            <p:cNvSpPr/>
            <p:nvPr/>
          </p:nvSpPr>
          <p:spPr>
            <a:xfrm>
              <a:off x="3727013" y="2060540"/>
              <a:ext cx="702000" cy="783372"/>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2" name="Group 21">
              <a:extLst>
                <a:ext uri="{FF2B5EF4-FFF2-40B4-BE49-F238E27FC236}">
                  <a16:creationId xmlns:a16="http://schemas.microsoft.com/office/drawing/2014/main" id="{4D17C25A-778E-9AE4-3484-FB8A0E8BFBFD}"/>
                </a:ext>
              </a:extLst>
            </p:cNvPr>
            <p:cNvGrpSpPr/>
            <p:nvPr/>
          </p:nvGrpSpPr>
          <p:grpSpPr>
            <a:xfrm>
              <a:off x="3919769" y="2340342"/>
              <a:ext cx="369417" cy="175634"/>
              <a:chOff x="4254500" y="2100263"/>
              <a:chExt cx="1906588" cy="906463"/>
            </a:xfrm>
          </p:grpSpPr>
          <p:sp>
            <p:nvSpPr>
              <p:cNvPr id="23" name="Freeform 5">
                <a:extLst>
                  <a:ext uri="{FF2B5EF4-FFF2-40B4-BE49-F238E27FC236}">
                    <a16:creationId xmlns:a16="http://schemas.microsoft.com/office/drawing/2014/main" id="{DD3D30EA-9C01-490C-F193-225808DC02CA}"/>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6">
                <a:extLst>
                  <a:ext uri="{FF2B5EF4-FFF2-40B4-BE49-F238E27FC236}">
                    <a16:creationId xmlns:a16="http://schemas.microsoft.com/office/drawing/2014/main" id="{CEBC31BF-F3CC-8D95-F1D2-49BF68E07750}"/>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7">
                <a:extLst>
                  <a:ext uri="{FF2B5EF4-FFF2-40B4-BE49-F238E27FC236}">
                    <a16:creationId xmlns:a16="http://schemas.microsoft.com/office/drawing/2014/main" id="{B6C887C3-5D8B-CC01-1D4F-3183EA114247}"/>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Tree>
    <p:extLst>
      <p:ext uri="{BB962C8B-B14F-4D97-AF65-F5344CB8AC3E}">
        <p14:creationId xmlns:p14="http://schemas.microsoft.com/office/powerpoint/2010/main" val="20411645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2D59DF10-8DFF-DCA7-5841-575FE4B4C1DB}"/>
              </a:ext>
            </a:extLst>
          </p:cNvPr>
          <p:cNvGrpSpPr/>
          <p:nvPr/>
        </p:nvGrpSpPr>
        <p:grpSpPr>
          <a:xfrm>
            <a:off x="149994" y="2496202"/>
            <a:ext cx="5160223" cy="1678138"/>
            <a:chOff x="-29913" y="1576247"/>
            <a:chExt cx="5160223" cy="1678138"/>
          </a:xfrm>
        </p:grpSpPr>
        <p:pic>
          <p:nvPicPr>
            <p:cNvPr id="55" name="Picture 54">
              <a:extLst>
                <a:ext uri="{FF2B5EF4-FFF2-40B4-BE49-F238E27FC236}">
                  <a16:creationId xmlns:a16="http://schemas.microsoft.com/office/drawing/2014/main" id="{30A8E1EE-E0D2-949A-D4C8-702109C25C8F}"/>
                </a:ext>
              </a:extLst>
            </p:cNvPr>
            <p:cNvPicPr>
              <a:picLocks noChangeAspect="1"/>
            </p:cNvPicPr>
            <p:nvPr/>
          </p:nvPicPr>
          <p:blipFill rotWithShape="1">
            <a:blip r:embed="rId3"/>
            <a:srcRect l="27305"/>
            <a:stretch/>
          </p:blipFill>
          <p:spPr>
            <a:xfrm>
              <a:off x="1069521" y="1597062"/>
              <a:ext cx="4060789" cy="1657323"/>
            </a:xfrm>
            <a:prstGeom prst="rect">
              <a:avLst/>
            </a:prstGeom>
          </p:spPr>
        </p:pic>
        <p:pic>
          <p:nvPicPr>
            <p:cNvPr id="58" name="Picture 57">
              <a:extLst>
                <a:ext uri="{FF2B5EF4-FFF2-40B4-BE49-F238E27FC236}">
                  <a16:creationId xmlns:a16="http://schemas.microsoft.com/office/drawing/2014/main" id="{061C38BE-0DFA-CD96-A04E-19DA4899033C}"/>
                </a:ext>
              </a:extLst>
            </p:cNvPr>
            <p:cNvPicPr>
              <a:picLocks noChangeAspect="1"/>
            </p:cNvPicPr>
            <p:nvPr/>
          </p:nvPicPr>
          <p:blipFill rotWithShape="1">
            <a:blip r:embed="rId3"/>
            <a:srcRect l="1401" t="-1228" r="78917" b="1228"/>
            <a:stretch/>
          </p:blipFill>
          <p:spPr>
            <a:xfrm>
              <a:off x="-29913" y="1576247"/>
              <a:ext cx="1099433" cy="1657323"/>
            </a:xfrm>
            <a:prstGeom prst="rect">
              <a:avLst/>
            </a:prstGeom>
          </p:spPr>
        </p:pic>
      </p:grpSp>
      <p:sp>
        <p:nvSpPr>
          <p:cNvPr id="5" name="Rectangle 4">
            <a:extLst>
              <a:ext uri="{FF2B5EF4-FFF2-40B4-BE49-F238E27FC236}">
                <a16:creationId xmlns:a16="http://schemas.microsoft.com/office/drawing/2014/main" id="{F9E4DC59-18A8-C4E0-2041-95D3F75A46EE}"/>
              </a:ext>
            </a:extLst>
          </p:cNvPr>
          <p:cNvSpPr/>
          <p:nvPr/>
        </p:nvSpPr>
        <p:spPr>
          <a:xfrm>
            <a:off x="535658" y="6005585"/>
            <a:ext cx="11656342" cy="702967"/>
          </a:xfrm>
          <a:prstGeom prst="rect">
            <a:avLst/>
          </a:prstGeom>
          <a:gradFill flip="none" rotWithShape="1">
            <a:gsLst>
              <a:gs pos="100000">
                <a:schemeClr val="bg1"/>
              </a:gs>
              <a:gs pos="53000">
                <a:srgbClr val="AFBBB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fld id="{CBEE9EB6-FE1D-45EB-BEDE-76B067D49890}" type="slidenum">
              <a:rPr lang="en-US" sz="1400" b="1" smtClean="0">
                <a:solidFill>
                  <a:schemeClr val="bg1"/>
                </a:solidFill>
              </a:rPr>
              <a:t>6</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School graduates in Hessen (2020/21)</a:t>
            </a:r>
          </a:p>
          <a:p>
            <a:pPr algn="ctr"/>
            <a:r>
              <a:rPr lang="en-US" sz="2000" dirty="0"/>
              <a:t>Migration background</a:t>
            </a:r>
            <a:endParaRPr lang="en-US" sz="2400" b="1" dirty="0">
              <a:solidFill>
                <a:srgbClr val="30353F"/>
              </a:solidFill>
              <a:latin typeface="+mj-lt"/>
            </a:endParaRPr>
          </a:p>
        </p:txBody>
      </p:sp>
      <p:pic>
        <p:nvPicPr>
          <p:cNvPr id="4" name="Picture 3">
            <a:extLst>
              <a:ext uri="{FF2B5EF4-FFF2-40B4-BE49-F238E27FC236}">
                <a16:creationId xmlns:a16="http://schemas.microsoft.com/office/drawing/2014/main" id="{AED79BDB-9C3D-206C-C127-12DD1DC5D5F1}"/>
              </a:ext>
            </a:extLst>
          </p:cNvPr>
          <p:cNvPicPr>
            <a:picLocks noChangeAspect="1"/>
          </p:cNvPicPr>
          <p:nvPr/>
        </p:nvPicPr>
        <p:blipFill rotWithShape="1">
          <a:blip r:embed="rId4"/>
          <a:srcRect t="13721" r="74281"/>
          <a:stretch/>
        </p:blipFill>
        <p:spPr>
          <a:xfrm>
            <a:off x="5642622" y="1521753"/>
            <a:ext cx="1877046" cy="4471749"/>
          </a:xfrm>
          <a:prstGeom prst="rect">
            <a:avLst/>
          </a:prstGeom>
        </p:spPr>
      </p:pic>
      <p:grpSp>
        <p:nvGrpSpPr>
          <p:cNvPr id="7" name="Group 6">
            <a:extLst>
              <a:ext uri="{FF2B5EF4-FFF2-40B4-BE49-F238E27FC236}">
                <a16:creationId xmlns:a16="http://schemas.microsoft.com/office/drawing/2014/main" id="{9755E059-58BC-1A4E-F3D0-B7B743F7A989}"/>
              </a:ext>
            </a:extLst>
          </p:cNvPr>
          <p:cNvGrpSpPr/>
          <p:nvPr/>
        </p:nvGrpSpPr>
        <p:grpSpPr>
          <a:xfrm>
            <a:off x="177566" y="6005585"/>
            <a:ext cx="702000" cy="702967"/>
            <a:chOff x="3727013" y="2060540"/>
            <a:chExt cx="702000" cy="783372"/>
          </a:xfrm>
        </p:grpSpPr>
        <p:sp>
          <p:nvSpPr>
            <p:cNvPr id="8" name="Oval 7">
              <a:extLst>
                <a:ext uri="{FF2B5EF4-FFF2-40B4-BE49-F238E27FC236}">
                  <a16:creationId xmlns:a16="http://schemas.microsoft.com/office/drawing/2014/main" id="{8D47ACBB-0AC5-ADFE-7F64-2369499F1F43}"/>
                </a:ext>
              </a:extLst>
            </p:cNvPr>
            <p:cNvSpPr/>
            <p:nvPr/>
          </p:nvSpPr>
          <p:spPr>
            <a:xfrm>
              <a:off x="3727013" y="2060540"/>
              <a:ext cx="702000" cy="783372"/>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C26249DE-663B-3F40-53EA-2C75E434AEF8}"/>
                </a:ext>
              </a:extLst>
            </p:cNvPr>
            <p:cNvGrpSpPr/>
            <p:nvPr/>
          </p:nvGrpSpPr>
          <p:grpSpPr>
            <a:xfrm>
              <a:off x="3919769" y="2340342"/>
              <a:ext cx="369417" cy="175634"/>
              <a:chOff x="4254500" y="2100263"/>
              <a:chExt cx="1906588" cy="906463"/>
            </a:xfrm>
          </p:grpSpPr>
          <p:sp>
            <p:nvSpPr>
              <p:cNvPr id="10" name="Freeform 5">
                <a:extLst>
                  <a:ext uri="{FF2B5EF4-FFF2-40B4-BE49-F238E27FC236}">
                    <a16:creationId xmlns:a16="http://schemas.microsoft.com/office/drawing/2014/main" id="{31966E04-A848-EB6B-51AA-33A799F7AE07}"/>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F1C680A2-19F3-F85E-0B2B-E7F05621C995}"/>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EF9F34B1-CEDE-AB64-9093-5D3091B6B885}"/>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Box 12">
            <a:extLst>
              <a:ext uri="{FF2B5EF4-FFF2-40B4-BE49-F238E27FC236}">
                <a16:creationId xmlns:a16="http://schemas.microsoft.com/office/drawing/2014/main" id="{9AF32498-7C97-D67E-3431-111B736F9BE2}"/>
              </a:ext>
            </a:extLst>
          </p:cNvPr>
          <p:cNvSpPr txBox="1"/>
          <p:nvPr/>
        </p:nvSpPr>
        <p:spPr>
          <a:xfrm>
            <a:off x="1003881" y="6235314"/>
            <a:ext cx="9830640" cy="246221"/>
          </a:xfrm>
          <a:prstGeom prst="rect">
            <a:avLst/>
          </a:prstGeom>
          <a:noFill/>
        </p:spPr>
        <p:txBody>
          <a:bodyPr wrap="none" lIns="0" tIns="0" rIns="0" bIns="0" rtlCol="0">
            <a:spAutoFit/>
          </a:bodyPr>
          <a:lstStyle/>
          <a:p>
            <a:r>
              <a:rPr lang="en-US" sz="1600" b="1" dirty="0">
                <a:solidFill>
                  <a:schemeClr val="tx1">
                    <a:lumMod val="65000"/>
                    <a:lumOff val="35000"/>
                  </a:schemeClr>
                </a:solidFill>
              </a:rPr>
              <a:t>The smallest proportion of Foreign pupils is found in the school offering the most possibilities for higher education </a:t>
            </a:r>
          </a:p>
        </p:txBody>
      </p:sp>
      <p:pic>
        <p:nvPicPr>
          <p:cNvPr id="16" name="Picture 15">
            <a:extLst>
              <a:ext uri="{FF2B5EF4-FFF2-40B4-BE49-F238E27FC236}">
                <a16:creationId xmlns:a16="http://schemas.microsoft.com/office/drawing/2014/main" id="{EF04062B-A6E6-D97D-1DB2-DDD09E4035B1}"/>
              </a:ext>
            </a:extLst>
          </p:cNvPr>
          <p:cNvPicPr>
            <a:picLocks noChangeAspect="1"/>
          </p:cNvPicPr>
          <p:nvPr/>
        </p:nvPicPr>
        <p:blipFill rotWithShape="1">
          <a:blip r:embed="rId4"/>
          <a:srcRect l="43720" t="13224" r="-1"/>
          <a:stretch/>
        </p:blipFill>
        <p:spPr>
          <a:xfrm>
            <a:off x="7919531" y="1518944"/>
            <a:ext cx="4064866" cy="4450721"/>
          </a:xfrm>
          <a:prstGeom prst="rect">
            <a:avLst/>
          </a:prstGeom>
        </p:spPr>
      </p:pic>
      <p:pic>
        <p:nvPicPr>
          <p:cNvPr id="22" name="Picture 21">
            <a:extLst>
              <a:ext uri="{FF2B5EF4-FFF2-40B4-BE49-F238E27FC236}">
                <a16:creationId xmlns:a16="http://schemas.microsoft.com/office/drawing/2014/main" id="{6ADF9BE8-9B78-4BB0-EDA2-E0AEABF269D0}"/>
              </a:ext>
            </a:extLst>
          </p:cNvPr>
          <p:cNvPicPr>
            <a:picLocks noChangeAspect="1"/>
          </p:cNvPicPr>
          <p:nvPr/>
        </p:nvPicPr>
        <p:blipFill rotWithShape="1">
          <a:blip r:embed="rId4"/>
          <a:srcRect l="-8592" t="2072" r="-1149" b="90306"/>
          <a:stretch/>
        </p:blipFill>
        <p:spPr>
          <a:xfrm>
            <a:off x="4811382" y="1096449"/>
            <a:ext cx="7217102" cy="375206"/>
          </a:xfrm>
          <a:prstGeom prst="rect">
            <a:avLst/>
          </a:prstGeom>
        </p:spPr>
      </p:pic>
      <p:sp>
        <p:nvSpPr>
          <p:cNvPr id="23" name="TextBox 22">
            <a:extLst>
              <a:ext uri="{FF2B5EF4-FFF2-40B4-BE49-F238E27FC236}">
                <a16:creationId xmlns:a16="http://schemas.microsoft.com/office/drawing/2014/main" id="{B8ABBBB3-AB93-9395-A2A2-4D9C1599E196}"/>
              </a:ext>
            </a:extLst>
          </p:cNvPr>
          <p:cNvSpPr txBox="1"/>
          <p:nvPr/>
        </p:nvSpPr>
        <p:spPr>
          <a:xfrm>
            <a:off x="403868" y="5311338"/>
            <a:ext cx="4682621" cy="230832"/>
          </a:xfrm>
          <a:prstGeom prst="rect">
            <a:avLst/>
          </a:prstGeom>
          <a:noFill/>
        </p:spPr>
        <p:txBody>
          <a:bodyPr wrap="square" rtlCol="0">
            <a:spAutoFit/>
          </a:bodyPr>
          <a:lstStyle/>
          <a:p>
            <a:r>
              <a:rPr lang="de-DE" sz="900" dirty="0"/>
              <a:t>Source: Hessisches Statistisches Landesamt</a:t>
            </a:r>
            <a:endParaRPr lang="en-US" sz="900" dirty="0"/>
          </a:p>
        </p:txBody>
      </p:sp>
      <p:cxnSp>
        <p:nvCxnSpPr>
          <p:cNvPr id="26" name="Straight Arrow Connector 25">
            <a:extLst>
              <a:ext uri="{FF2B5EF4-FFF2-40B4-BE49-F238E27FC236}">
                <a16:creationId xmlns:a16="http://schemas.microsoft.com/office/drawing/2014/main" id="{9636DBCC-1F70-A4D4-F057-F63E176C600A}"/>
              </a:ext>
            </a:extLst>
          </p:cNvPr>
          <p:cNvCxnSpPr>
            <a:cxnSpLocks/>
          </p:cNvCxnSpPr>
          <p:nvPr/>
        </p:nvCxnSpPr>
        <p:spPr>
          <a:xfrm>
            <a:off x="2716128" y="4355086"/>
            <a:ext cx="1673187"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27" name="Rectangle 26">
            <a:extLst>
              <a:ext uri="{FF2B5EF4-FFF2-40B4-BE49-F238E27FC236}">
                <a16:creationId xmlns:a16="http://schemas.microsoft.com/office/drawing/2014/main" id="{645E26D2-B7E8-65F2-5044-C37DC995446A}"/>
              </a:ext>
              <a:ext uri="{C183D7F6-B498-43B3-948B-1728B52AA6E4}">
                <adec:decorative xmlns:adec="http://schemas.microsoft.com/office/drawing/2017/decorative" val="1"/>
              </a:ext>
            </a:extLst>
          </p:cNvPr>
          <p:cNvSpPr/>
          <p:nvPr/>
        </p:nvSpPr>
        <p:spPr>
          <a:xfrm>
            <a:off x="2555249" y="2493292"/>
            <a:ext cx="2064791" cy="1657323"/>
          </a:xfrm>
          <a:prstGeom prst="rect">
            <a:avLst/>
          </a:prstGeom>
          <a:solidFill>
            <a:schemeClr val="bg1">
              <a:lumMod val="75000"/>
              <a:alpha val="3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00C90DE-A0B1-751B-65BF-B0E66F50AE7D}"/>
              </a:ext>
            </a:extLst>
          </p:cNvPr>
          <p:cNvSpPr txBox="1"/>
          <p:nvPr/>
        </p:nvSpPr>
        <p:spPr>
          <a:xfrm>
            <a:off x="2147777" y="4481219"/>
            <a:ext cx="2782220" cy="276999"/>
          </a:xfrm>
          <a:prstGeom prst="rect">
            <a:avLst/>
          </a:prstGeom>
          <a:noFill/>
        </p:spPr>
        <p:txBody>
          <a:bodyPr wrap="square">
            <a:spAutoFit/>
          </a:bodyPr>
          <a:lstStyle/>
          <a:p>
            <a:pPr algn="ctr"/>
            <a:r>
              <a:rPr lang="en-US" sz="1200" dirty="0"/>
              <a:t>further and higher education possibilities</a:t>
            </a:r>
          </a:p>
        </p:txBody>
      </p:sp>
      <p:sp>
        <p:nvSpPr>
          <p:cNvPr id="35" name="TextBox 34">
            <a:extLst>
              <a:ext uri="{FF2B5EF4-FFF2-40B4-BE49-F238E27FC236}">
                <a16:creationId xmlns:a16="http://schemas.microsoft.com/office/drawing/2014/main" id="{536AA5A5-F6DE-6618-17DA-23586CFC6BA3}"/>
              </a:ext>
            </a:extLst>
          </p:cNvPr>
          <p:cNvSpPr txBox="1"/>
          <p:nvPr/>
        </p:nvSpPr>
        <p:spPr>
          <a:xfrm>
            <a:off x="4360851" y="4153525"/>
            <a:ext cx="285772" cy="369332"/>
          </a:xfrm>
          <a:prstGeom prst="rect">
            <a:avLst/>
          </a:prstGeom>
          <a:noFill/>
        </p:spPr>
        <p:txBody>
          <a:bodyPr wrap="square" rtlCol="0">
            <a:spAutoFit/>
          </a:bodyPr>
          <a:lstStyle/>
          <a:p>
            <a:r>
              <a:rPr lang="de-DE" b="1" dirty="0"/>
              <a:t>+</a:t>
            </a:r>
            <a:endParaRPr lang="en-US" b="1" dirty="0"/>
          </a:p>
        </p:txBody>
      </p:sp>
      <p:sp>
        <p:nvSpPr>
          <p:cNvPr id="36" name="TextBox 35">
            <a:extLst>
              <a:ext uri="{FF2B5EF4-FFF2-40B4-BE49-F238E27FC236}">
                <a16:creationId xmlns:a16="http://schemas.microsoft.com/office/drawing/2014/main" id="{E8D84BE7-08FB-F8DB-D6A0-1757F482B447}"/>
              </a:ext>
            </a:extLst>
          </p:cNvPr>
          <p:cNvSpPr txBox="1"/>
          <p:nvPr/>
        </p:nvSpPr>
        <p:spPr>
          <a:xfrm>
            <a:off x="2344729" y="4166501"/>
            <a:ext cx="285772" cy="369332"/>
          </a:xfrm>
          <a:prstGeom prst="rect">
            <a:avLst/>
          </a:prstGeom>
          <a:noFill/>
        </p:spPr>
        <p:txBody>
          <a:bodyPr wrap="square" rtlCol="0">
            <a:spAutoFit/>
          </a:bodyPr>
          <a:lstStyle/>
          <a:p>
            <a:r>
              <a:rPr lang="de-DE" b="1" dirty="0"/>
              <a:t>-</a:t>
            </a:r>
            <a:endParaRPr lang="en-US" b="1" dirty="0"/>
          </a:p>
        </p:txBody>
      </p:sp>
      <p:cxnSp>
        <p:nvCxnSpPr>
          <p:cNvPr id="40" name="Straight Arrow Connector 39">
            <a:extLst>
              <a:ext uri="{FF2B5EF4-FFF2-40B4-BE49-F238E27FC236}">
                <a16:creationId xmlns:a16="http://schemas.microsoft.com/office/drawing/2014/main" id="{531DB4CE-2630-66F4-D4D4-BA2C50E926A5}"/>
              </a:ext>
            </a:extLst>
          </p:cNvPr>
          <p:cNvCxnSpPr>
            <a:cxnSpLocks/>
          </p:cNvCxnSpPr>
          <p:nvPr/>
        </p:nvCxnSpPr>
        <p:spPr>
          <a:xfrm>
            <a:off x="8322759" y="1890362"/>
            <a:ext cx="3041175" cy="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68" name="TextBox 67">
            <a:extLst>
              <a:ext uri="{FF2B5EF4-FFF2-40B4-BE49-F238E27FC236}">
                <a16:creationId xmlns:a16="http://schemas.microsoft.com/office/drawing/2014/main" id="{F60D4F48-FFAB-F702-C2E5-2BD1EB5CD3C9}"/>
              </a:ext>
            </a:extLst>
          </p:cNvPr>
          <p:cNvSpPr txBox="1"/>
          <p:nvPr/>
        </p:nvSpPr>
        <p:spPr>
          <a:xfrm>
            <a:off x="11364575" y="1696843"/>
            <a:ext cx="285772" cy="369332"/>
          </a:xfrm>
          <a:prstGeom prst="rect">
            <a:avLst/>
          </a:prstGeom>
          <a:noFill/>
        </p:spPr>
        <p:txBody>
          <a:bodyPr wrap="square" rtlCol="0">
            <a:spAutoFit/>
          </a:bodyPr>
          <a:lstStyle/>
          <a:p>
            <a:r>
              <a:rPr lang="de-DE" b="1" dirty="0"/>
              <a:t>+</a:t>
            </a:r>
            <a:endParaRPr lang="en-US" b="1" dirty="0"/>
          </a:p>
        </p:txBody>
      </p:sp>
      <p:sp>
        <p:nvSpPr>
          <p:cNvPr id="69" name="TextBox 68">
            <a:extLst>
              <a:ext uri="{FF2B5EF4-FFF2-40B4-BE49-F238E27FC236}">
                <a16:creationId xmlns:a16="http://schemas.microsoft.com/office/drawing/2014/main" id="{C23A2244-DCA6-23D8-3756-E2ED5C669C46}"/>
              </a:ext>
            </a:extLst>
          </p:cNvPr>
          <p:cNvSpPr txBox="1"/>
          <p:nvPr/>
        </p:nvSpPr>
        <p:spPr>
          <a:xfrm>
            <a:off x="8069277" y="1696843"/>
            <a:ext cx="285772" cy="369332"/>
          </a:xfrm>
          <a:prstGeom prst="rect">
            <a:avLst/>
          </a:prstGeom>
          <a:noFill/>
        </p:spPr>
        <p:txBody>
          <a:bodyPr wrap="square" rtlCol="0">
            <a:spAutoFit/>
          </a:bodyPr>
          <a:lstStyle/>
          <a:p>
            <a:r>
              <a:rPr lang="de-DE" b="1" dirty="0"/>
              <a:t>-</a:t>
            </a:r>
            <a:endParaRPr lang="en-US" b="1" dirty="0"/>
          </a:p>
        </p:txBody>
      </p:sp>
      <p:pic>
        <p:nvPicPr>
          <p:cNvPr id="79" name="Picture 78">
            <a:extLst>
              <a:ext uri="{FF2B5EF4-FFF2-40B4-BE49-F238E27FC236}">
                <a16:creationId xmlns:a16="http://schemas.microsoft.com/office/drawing/2014/main" id="{EBB5A28D-CAC0-7D2C-A325-8AAC73440293}"/>
              </a:ext>
            </a:extLst>
          </p:cNvPr>
          <p:cNvPicPr>
            <a:picLocks noChangeAspect="1"/>
          </p:cNvPicPr>
          <p:nvPr/>
        </p:nvPicPr>
        <p:blipFill rotWithShape="1">
          <a:blip r:embed="rId5"/>
          <a:srcRect l="4140" t="11788" r="34554" b="17364"/>
          <a:stretch/>
        </p:blipFill>
        <p:spPr>
          <a:xfrm>
            <a:off x="4634263" y="1075474"/>
            <a:ext cx="985772" cy="538429"/>
          </a:xfrm>
          <a:prstGeom prst="rect">
            <a:avLst/>
          </a:prstGeom>
        </p:spPr>
      </p:pic>
      <p:sp>
        <p:nvSpPr>
          <p:cNvPr id="80" name="Rectangle 79">
            <a:extLst>
              <a:ext uri="{FF2B5EF4-FFF2-40B4-BE49-F238E27FC236}">
                <a16:creationId xmlns:a16="http://schemas.microsoft.com/office/drawing/2014/main" id="{C29482FC-7618-2F77-BC63-BD393B64ECDC}"/>
              </a:ext>
              <a:ext uri="{C183D7F6-B498-43B3-948B-1728B52AA6E4}">
                <adec:decorative xmlns:adec="http://schemas.microsoft.com/office/drawing/2017/decorative" val="1"/>
              </a:ext>
            </a:extLst>
          </p:cNvPr>
          <p:cNvSpPr/>
          <p:nvPr/>
        </p:nvSpPr>
        <p:spPr>
          <a:xfrm>
            <a:off x="5564294" y="1075474"/>
            <a:ext cx="6416906" cy="4935985"/>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E084C28A-2901-24E6-2953-F06750E4E20C}"/>
              </a:ext>
              <a:ext uri="{C183D7F6-B498-43B3-948B-1728B52AA6E4}">
                <adec:decorative xmlns:adec="http://schemas.microsoft.com/office/drawing/2017/decorative" val="1"/>
              </a:ext>
            </a:extLst>
          </p:cNvPr>
          <p:cNvSpPr/>
          <p:nvPr/>
        </p:nvSpPr>
        <p:spPr>
          <a:xfrm>
            <a:off x="4538394" y="1075474"/>
            <a:ext cx="1022703" cy="686593"/>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2747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23" grpId="0"/>
      <p:bldP spid="27" grpId="0" animBg="1"/>
      <p:bldP spid="32" grpId="0"/>
      <p:bldP spid="35" grpId="0"/>
      <p:bldP spid="36" grpId="0"/>
      <p:bldP spid="68" grpId="0"/>
      <p:bldP spid="69" grpId="0"/>
      <p:bldP spid="80" grpId="0" animBg="1"/>
      <p:bldP spid="8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ED3D4F-1C63-44F8-1D35-93A6AC059AC5}"/>
              </a:ext>
            </a:extLst>
          </p:cNvPr>
          <p:cNvPicPr>
            <a:picLocks noChangeAspect="1"/>
          </p:cNvPicPr>
          <p:nvPr/>
        </p:nvPicPr>
        <p:blipFill rotWithShape="1">
          <a:blip r:embed="rId3"/>
          <a:srcRect t="6104"/>
          <a:stretch/>
        </p:blipFill>
        <p:spPr>
          <a:xfrm>
            <a:off x="6096000" y="1746278"/>
            <a:ext cx="6025881" cy="3556996"/>
          </a:xfrm>
          <a:prstGeom prst="rect">
            <a:avLst/>
          </a:prstGeom>
        </p:spPr>
      </p:pic>
      <p:sp>
        <p:nvSpPr>
          <p:cNvPr id="5" name="Rectangle 4">
            <a:extLst>
              <a:ext uri="{FF2B5EF4-FFF2-40B4-BE49-F238E27FC236}">
                <a16:creationId xmlns:a16="http://schemas.microsoft.com/office/drawing/2014/main" id="{91E3416B-8CD6-A0D6-6B5B-3FFAA9A09527}"/>
              </a:ext>
            </a:extLst>
          </p:cNvPr>
          <p:cNvSpPr/>
          <p:nvPr/>
        </p:nvSpPr>
        <p:spPr>
          <a:xfrm>
            <a:off x="528566" y="6005584"/>
            <a:ext cx="11656342" cy="702967"/>
          </a:xfrm>
          <a:prstGeom prst="rect">
            <a:avLst/>
          </a:prstGeom>
          <a:gradFill flip="none" rotWithShape="1">
            <a:gsLst>
              <a:gs pos="100000">
                <a:schemeClr val="bg1"/>
              </a:gs>
              <a:gs pos="53000">
                <a:srgbClr val="AFBBBD"/>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fld id="{CBEE9EB6-FE1D-45EB-BEDE-76B067D49890}" type="slidenum">
              <a:rPr lang="en-US" sz="1400" b="1" smtClean="0">
                <a:solidFill>
                  <a:schemeClr val="bg1"/>
                </a:solidFill>
              </a:rPr>
              <a:t>7</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Secondary school selection in Frankfurt (2020/21)</a:t>
            </a:r>
          </a:p>
          <a:p>
            <a:pPr algn="ctr"/>
            <a:r>
              <a:rPr lang="en-US" sz="2000" dirty="0"/>
              <a:t>Family income</a:t>
            </a:r>
            <a:endParaRPr lang="en-US" sz="2400" b="1" dirty="0">
              <a:solidFill>
                <a:srgbClr val="30353F"/>
              </a:solidFill>
              <a:latin typeface="+mj-lt"/>
            </a:endParaRPr>
          </a:p>
        </p:txBody>
      </p:sp>
      <p:grpSp>
        <p:nvGrpSpPr>
          <p:cNvPr id="7" name="Group 6">
            <a:extLst>
              <a:ext uri="{FF2B5EF4-FFF2-40B4-BE49-F238E27FC236}">
                <a16:creationId xmlns:a16="http://schemas.microsoft.com/office/drawing/2014/main" id="{F3BFB38F-CA7D-D2C8-82AF-9BC8AA24098C}"/>
              </a:ext>
            </a:extLst>
          </p:cNvPr>
          <p:cNvGrpSpPr/>
          <p:nvPr/>
        </p:nvGrpSpPr>
        <p:grpSpPr>
          <a:xfrm>
            <a:off x="177566" y="6005585"/>
            <a:ext cx="702000" cy="702967"/>
            <a:chOff x="3727013" y="2060540"/>
            <a:chExt cx="702000" cy="783372"/>
          </a:xfrm>
        </p:grpSpPr>
        <p:sp>
          <p:nvSpPr>
            <p:cNvPr id="8" name="Oval 7">
              <a:extLst>
                <a:ext uri="{FF2B5EF4-FFF2-40B4-BE49-F238E27FC236}">
                  <a16:creationId xmlns:a16="http://schemas.microsoft.com/office/drawing/2014/main" id="{5FC3C872-1358-577B-D96C-2C860B1401A9}"/>
                </a:ext>
              </a:extLst>
            </p:cNvPr>
            <p:cNvSpPr/>
            <p:nvPr/>
          </p:nvSpPr>
          <p:spPr>
            <a:xfrm>
              <a:off x="3727013" y="2060540"/>
              <a:ext cx="702000" cy="783372"/>
            </a:xfrm>
            <a:prstGeom prst="ellipse">
              <a:avLst/>
            </a:prstGeom>
            <a:solidFill>
              <a:srgbClr val="8FA0A3"/>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82B07DE5-BE11-60B6-6CF4-09C25AA0DB3A}"/>
                </a:ext>
              </a:extLst>
            </p:cNvPr>
            <p:cNvGrpSpPr/>
            <p:nvPr/>
          </p:nvGrpSpPr>
          <p:grpSpPr>
            <a:xfrm>
              <a:off x="3919769" y="2340342"/>
              <a:ext cx="369417" cy="175634"/>
              <a:chOff x="4254500" y="2100263"/>
              <a:chExt cx="1906588" cy="906463"/>
            </a:xfrm>
          </p:grpSpPr>
          <p:sp>
            <p:nvSpPr>
              <p:cNvPr id="10" name="Freeform 5">
                <a:extLst>
                  <a:ext uri="{FF2B5EF4-FFF2-40B4-BE49-F238E27FC236}">
                    <a16:creationId xmlns:a16="http://schemas.microsoft.com/office/drawing/2014/main" id="{9173D003-EE94-2CE8-F007-A7EC07999EAB}"/>
                  </a:ext>
                </a:extLst>
              </p:cNvPr>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6">
                <a:extLst>
                  <a:ext uri="{FF2B5EF4-FFF2-40B4-BE49-F238E27FC236}">
                    <a16:creationId xmlns:a16="http://schemas.microsoft.com/office/drawing/2014/main" id="{DDFD43F7-FF90-7FF7-AF26-C10C1D6D5009}"/>
                  </a:ext>
                </a:extLst>
              </p:cNvPr>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a:extLst>
                  <a:ext uri="{FF2B5EF4-FFF2-40B4-BE49-F238E27FC236}">
                    <a16:creationId xmlns:a16="http://schemas.microsoft.com/office/drawing/2014/main" id="{306E24F6-391A-AEB0-F53E-706459E88153}"/>
                  </a:ext>
                </a:extLst>
              </p:cNvPr>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3" name="TextBox 12">
            <a:extLst>
              <a:ext uri="{FF2B5EF4-FFF2-40B4-BE49-F238E27FC236}">
                <a16:creationId xmlns:a16="http://schemas.microsoft.com/office/drawing/2014/main" id="{2AC293D4-BE8A-B45A-D169-DECA74D45C73}"/>
              </a:ext>
            </a:extLst>
          </p:cNvPr>
          <p:cNvSpPr txBox="1"/>
          <p:nvPr/>
        </p:nvSpPr>
        <p:spPr>
          <a:xfrm>
            <a:off x="1003881" y="6235314"/>
            <a:ext cx="9265165" cy="246221"/>
          </a:xfrm>
          <a:prstGeom prst="rect">
            <a:avLst/>
          </a:prstGeom>
          <a:noFill/>
        </p:spPr>
        <p:txBody>
          <a:bodyPr wrap="none" lIns="0" tIns="0" rIns="0" bIns="0" rtlCol="0">
            <a:spAutoFit/>
          </a:bodyPr>
          <a:lstStyle/>
          <a:p>
            <a:r>
              <a:rPr lang="en-GB" sz="1600" b="1" dirty="0">
                <a:solidFill>
                  <a:schemeClr val="tx1">
                    <a:lumMod val="65000"/>
                    <a:lumOff val="35000"/>
                  </a:schemeClr>
                </a:solidFill>
              </a:rPr>
              <a:t>The neighbourhoods with higher median income are likely to have more students transferring to Gymnasium</a:t>
            </a:r>
          </a:p>
        </p:txBody>
      </p:sp>
      <p:sp>
        <p:nvSpPr>
          <p:cNvPr id="17" name="Arrow: Down 16">
            <a:extLst>
              <a:ext uri="{FF2B5EF4-FFF2-40B4-BE49-F238E27FC236}">
                <a16:creationId xmlns:a16="http://schemas.microsoft.com/office/drawing/2014/main" id="{52FB79C9-78A9-0E8D-ED08-3C6C1DFE70E1}"/>
              </a:ext>
            </a:extLst>
          </p:cNvPr>
          <p:cNvSpPr/>
          <p:nvPr/>
        </p:nvSpPr>
        <p:spPr>
          <a:xfrm rot="10800000">
            <a:off x="5829887" y="1937104"/>
            <a:ext cx="301746" cy="3028755"/>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62A74BB2-4E97-28D3-A68B-0AFBD158EC6D}"/>
              </a:ext>
            </a:extLst>
          </p:cNvPr>
          <p:cNvSpPr txBox="1"/>
          <p:nvPr/>
        </p:nvSpPr>
        <p:spPr>
          <a:xfrm>
            <a:off x="4963209" y="3173566"/>
            <a:ext cx="1037576" cy="646331"/>
          </a:xfrm>
          <a:prstGeom prst="rect">
            <a:avLst/>
          </a:prstGeom>
          <a:noFill/>
        </p:spPr>
        <p:txBody>
          <a:bodyPr wrap="square" rtlCol="0">
            <a:spAutoFit/>
          </a:bodyPr>
          <a:lstStyle/>
          <a:p>
            <a:pPr algn="ctr"/>
            <a:r>
              <a:rPr lang="en-US" sz="1200" dirty="0"/>
              <a:t>Students going to Gymnasium</a:t>
            </a:r>
          </a:p>
        </p:txBody>
      </p:sp>
      <p:pic>
        <p:nvPicPr>
          <p:cNvPr id="24" name="Picture 23">
            <a:extLst>
              <a:ext uri="{FF2B5EF4-FFF2-40B4-BE49-F238E27FC236}">
                <a16:creationId xmlns:a16="http://schemas.microsoft.com/office/drawing/2014/main" id="{27DD0042-09A0-73A9-CD80-4318F8929E00}"/>
              </a:ext>
            </a:extLst>
          </p:cNvPr>
          <p:cNvPicPr>
            <a:picLocks noChangeAspect="1"/>
          </p:cNvPicPr>
          <p:nvPr/>
        </p:nvPicPr>
        <p:blipFill rotWithShape="1">
          <a:blip r:embed="rId4"/>
          <a:srcRect l="-227" t="-1087" r="4456" b="93128"/>
          <a:stretch/>
        </p:blipFill>
        <p:spPr>
          <a:xfrm>
            <a:off x="6096000" y="1099865"/>
            <a:ext cx="5880664" cy="307403"/>
          </a:xfrm>
          <a:prstGeom prst="rect">
            <a:avLst/>
          </a:prstGeom>
        </p:spPr>
      </p:pic>
      <p:pic>
        <p:nvPicPr>
          <p:cNvPr id="36" name="Picture 35">
            <a:extLst>
              <a:ext uri="{FF2B5EF4-FFF2-40B4-BE49-F238E27FC236}">
                <a16:creationId xmlns:a16="http://schemas.microsoft.com/office/drawing/2014/main" id="{FDA33124-E9F5-6D83-5DAF-3AFB8C8ADBEF}"/>
              </a:ext>
            </a:extLst>
          </p:cNvPr>
          <p:cNvPicPr>
            <a:picLocks noChangeAspect="1"/>
          </p:cNvPicPr>
          <p:nvPr/>
        </p:nvPicPr>
        <p:blipFill rotWithShape="1">
          <a:blip r:embed="rId5"/>
          <a:srcRect t="2806"/>
          <a:stretch/>
        </p:blipFill>
        <p:spPr>
          <a:xfrm>
            <a:off x="6167266" y="1664009"/>
            <a:ext cx="5859400" cy="3592140"/>
          </a:xfrm>
          <a:prstGeom prst="rect">
            <a:avLst/>
          </a:prstGeom>
        </p:spPr>
      </p:pic>
      <p:sp>
        <p:nvSpPr>
          <p:cNvPr id="15" name="Arrow: Down 14">
            <a:extLst>
              <a:ext uri="{FF2B5EF4-FFF2-40B4-BE49-F238E27FC236}">
                <a16:creationId xmlns:a16="http://schemas.microsoft.com/office/drawing/2014/main" id="{A5653011-79B1-8D36-D538-E8DCF18DA218}"/>
              </a:ext>
            </a:extLst>
          </p:cNvPr>
          <p:cNvSpPr/>
          <p:nvPr/>
        </p:nvSpPr>
        <p:spPr>
          <a:xfrm rot="16200000">
            <a:off x="9230561" y="3716697"/>
            <a:ext cx="311262" cy="3714978"/>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92B58B70-92AB-98DF-EB13-61D1FEA44AA7}"/>
              </a:ext>
            </a:extLst>
          </p:cNvPr>
          <p:cNvSpPr txBox="1"/>
          <p:nvPr/>
        </p:nvSpPr>
        <p:spPr>
          <a:xfrm>
            <a:off x="7604040" y="5625660"/>
            <a:ext cx="3564304" cy="276999"/>
          </a:xfrm>
          <a:prstGeom prst="rect">
            <a:avLst/>
          </a:prstGeom>
          <a:noFill/>
        </p:spPr>
        <p:txBody>
          <a:bodyPr wrap="square" rtlCol="0">
            <a:spAutoFit/>
          </a:bodyPr>
          <a:lstStyle/>
          <a:p>
            <a:pPr algn="ctr"/>
            <a:r>
              <a:rPr lang="en-US" sz="1200" dirty="0"/>
              <a:t>Family income</a:t>
            </a:r>
          </a:p>
        </p:txBody>
      </p:sp>
      <p:pic>
        <p:nvPicPr>
          <p:cNvPr id="34" name="Picture 33">
            <a:extLst>
              <a:ext uri="{FF2B5EF4-FFF2-40B4-BE49-F238E27FC236}">
                <a16:creationId xmlns:a16="http://schemas.microsoft.com/office/drawing/2014/main" id="{406503FC-E6A2-3743-BB47-46C8C3D44B64}"/>
              </a:ext>
            </a:extLst>
          </p:cNvPr>
          <p:cNvPicPr>
            <a:picLocks noChangeAspect="1"/>
          </p:cNvPicPr>
          <p:nvPr/>
        </p:nvPicPr>
        <p:blipFill rotWithShape="1">
          <a:blip r:embed="rId6"/>
          <a:srcRect t="2893"/>
          <a:stretch/>
        </p:blipFill>
        <p:spPr>
          <a:xfrm>
            <a:off x="6159209" y="1683274"/>
            <a:ext cx="5859400" cy="3551902"/>
          </a:xfrm>
          <a:prstGeom prst="rect">
            <a:avLst/>
          </a:prstGeom>
        </p:spPr>
      </p:pic>
      <p:sp>
        <p:nvSpPr>
          <p:cNvPr id="37" name="TextBox 36">
            <a:extLst>
              <a:ext uri="{FF2B5EF4-FFF2-40B4-BE49-F238E27FC236}">
                <a16:creationId xmlns:a16="http://schemas.microsoft.com/office/drawing/2014/main" id="{76125E0A-DAF7-F247-E70A-72972AD0B9B8}"/>
              </a:ext>
            </a:extLst>
          </p:cNvPr>
          <p:cNvSpPr txBox="1"/>
          <p:nvPr/>
        </p:nvSpPr>
        <p:spPr>
          <a:xfrm>
            <a:off x="5679391" y="5790990"/>
            <a:ext cx="3957129" cy="230832"/>
          </a:xfrm>
          <a:prstGeom prst="rect">
            <a:avLst/>
          </a:prstGeom>
          <a:noFill/>
        </p:spPr>
        <p:txBody>
          <a:bodyPr wrap="square" rtlCol="0">
            <a:spAutoFit/>
          </a:bodyPr>
          <a:lstStyle/>
          <a:p>
            <a:r>
              <a:rPr lang="de-DE" sz="900" dirty="0"/>
              <a:t>Source: Strukturdatenatlas Frankfurt</a:t>
            </a:r>
            <a:endParaRPr lang="en-US" sz="900" dirty="0"/>
          </a:p>
        </p:txBody>
      </p:sp>
      <p:pic>
        <p:nvPicPr>
          <p:cNvPr id="39" name="Picture 38">
            <a:extLst>
              <a:ext uri="{FF2B5EF4-FFF2-40B4-BE49-F238E27FC236}">
                <a16:creationId xmlns:a16="http://schemas.microsoft.com/office/drawing/2014/main" id="{7878C2CB-A4B6-B6FE-210A-747F71B9DB6F}"/>
              </a:ext>
            </a:extLst>
          </p:cNvPr>
          <p:cNvPicPr>
            <a:picLocks noChangeAspect="1"/>
          </p:cNvPicPr>
          <p:nvPr/>
        </p:nvPicPr>
        <p:blipFill rotWithShape="1">
          <a:blip r:embed="rId7"/>
          <a:srcRect t="7445" r="10082" b="113"/>
          <a:stretch/>
        </p:blipFill>
        <p:spPr>
          <a:xfrm>
            <a:off x="581695" y="1823518"/>
            <a:ext cx="4381514" cy="3304569"/>
          </a:xfrm>
          <a:prstGeom prst="rect">
            <a:avLst/>
          </a:prstGeom>
        </p:spPr>
      </p:pic>
      <p:pic>
        <p:nvPicPr>
          <p:cNvPr id="44" name="Picture 43">
            <a:extLst>
              <a:ext uri="{FF2B5EF4-FFF2-40B4-BE49-F238E27FC236}">
                <a16:creationId xmlns:a16="http://schemas.microsoft.com/office/drawing/2014/main" id="{218CB0B8-24E7-A89D-7A6C-E51F596A001B}"/>
              </a:ext>
            </a:extLst>
          </p:cNvPr>
          <p:cNvPicPr>
            <a:picLocks noChangeAspect="1"/>
          </p:cNvPicPr>
          <p:nvPr/>
        </p:nvPicPr>
        <p:blipFill rotWithShape="1">
          <a:blip r:embed="rId8">
            <a:extLst>
              <a:ext uri="{BEBA8EAE-BF5A-486C-A8C5-ECC9F3942E4B}">
                <a14:imgProps xmlns:a14="http://schemas.microsoft.com/office/drawing/2010/main">
                  <a14:imgLayer r:embed="rId9">
                    <a14:imgEffect>
                      <a14:sharpenSoften amount="50000"/>
                    </a14:imgEffect>
                  </a14:imgLayer>
                </a14:imgProps>
              </a:ext>
            </a:extLst>
          </a:blip>
          <a:srcRect t="62125"/>
          <a:stretch/>
        </p:blipFill>
        <p:spPr>
          <a:xfrm>
            <a:off x="2136539" y="5209048"/>
            <a:ext cx="1271826" cy="569520"/>
          </a:xfrm>
          <a:prstGeom prst="rect">
            <a:avLst/>
          </a:prstGeom>
        </p:spPr>
      </p:pic>
    </p:spTree>
    <p:extLst>
      <p:ext uri="{BB962C8B-B14F-4D97-AF65-F5344CB8AC3E}">
        <p14:creationId xmlns:p14="http://schemas.microsoft.com/office/powerpoint/2010/main" val="111337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3" grpId="0"/>
      <p:bldP spid="17" grpId="0" animBg="1"/>
      <p:bldP spid="18" grpId="0"/>
      <p:bldP spid="15" grpId="0" animBg="1"/>
      <p:bldP spid="1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fld id="{CBEE9EB6-FE1D-45EB-BEDE-76B067D49890}" type="slidenum">
              <a:rPr lang="en-US" sz="1400" b="1" smtClean="0">
                <a:solidFill>
                  <a:schemeClr val="bg1"/>
                </a:solidFill>
              </a:rPr>
              <a:t>8</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Summary</a:t>
            </a:r>
          </a:p>
        </p:txBody>
      </p:sp>
      <p:sp>
        <p:nvSpPr>
          <p:cNvPr id="3" name="TextBox 2">
            <a:extLst>
              <a:ext uri="{FF2B5EF4-FFF2-40B4-BE49-F238E27FC236}">
                <a16:creationId xmlns:a16="http://schemas.microsoft.com/office/drawing/2014/main" id="{7B5FE37D-A23E-D2C1-38F8-D34109A821B2}"/>
              </a:ext>
            </a:extLst>
          </p:cNvPr>
          <p:cNvSpPr txBox="1"/>
          <p:nvPr/>
        </p:nvSpPr>
        <p:spPr>
          <a:xfrm>
            <a:off x="-71120" y="2411226"/>
            <a:ext cx="6167120" cy="2769989"/>
          </a:xfrm>
          <a:prstGeom prst="rect">
            <a:avLst/>
          </a:prstGeom>
          <a:noFill/>
        </p:spPr>
        <p:txBody>
          <a:bodyPr wrap="square" lIns="0" tIns="0" rIns="0" bIns="0" rtlCol="0">
            <a:spAutoFit/>
          </a:bodyPr>
          <a:lstStyle/>
          <a:p>
            <a:pPr marL="800100" lvl="1" indent="-342900">
              <a:buFont typeface="Arial" panose="020B0604020202020204" pitchFamily="34" charset="0"/>
              <a:buChar char="•"/>
              <a:tabLst>
                <a:tab pos="347663" algn="l"/>
              </a:tabLst>
            </a:pPr>
            <a:r>
              <a:rPr lang="en-US" sz="2000" dirty="0"/>
              <a:t>There is data evidence that the level of education of parents, the migration background and the family income play an important role on the level of education young people are receiving.</a:t>
            </a:r>
          </a:p>
          <a:p>
            <a:pPr marL="800100" lvl="1" indent="-342900">
              <a:buFont typeface="Arial" panose="020B0604020202020204" pitchFamily="34" charset="0"/>
              <a:buChar char="•"/>
              <a:tabLst>
                <a:tab pos="347663" algn="l"/>
              </a:tabLst>
            </a:pPr>
            <a:endParaRPr lang="en-US" sz="2000" dirty="0"/>
          </a:p>
          <a:p>
            <a:pPr marL="800100" lvl="1" indent="-342900">
              <a:buFont typeface="Arial" panose="020B0604020202020204" pitchFamily="34" charset="0"/>
              <a:buChar char="•"/>
              <a:tabLst>
                <a:tab pos="347663" algn="l"/>
              </a:tabLst>
            </a:pPr>
            <a:r>
              <a:rPr lang="en-US" sz="2000" dirty="0"/>
              <a:t>A further study with individual data from students would be needed in order to understand which factor has the most impact on the achieved educational degree.</a:t>
            </a:r>
            <a:endParaRPr lang="en-US" b="1" dirty="0">
              <a:solidFill>
                <a:srgbClr val="30353F"/>
              </a:solidFill>
              <a:latin typeface="+mj-lt"/>
            </a:endParaRPr>
          </a:p>
        </p:txBody>
      </p:sp>
      <p:pic>
        <p:nvPicPr>
          <p:cNvPr id="1026" name="Picture 2">
            <a:extLst>
              <a:ext uri="{FF2B5EF4-FFF2-40B4-BE49-F238E27FC236}">
                <a16:creationId xmlns:a16="http://schemas.microsoft.com/office/drawing/2014/main" id="{98E43831-976C-A824-E622-82DC296CBF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0162" y="1791082"/>
            <a:ext cx="5369317" cy="4010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806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fld id="{CBEE9EB6-FE1D-45EB-BEDE-76B067D49890}" type="slidenum">
              <a:rPr lang="en-US" sz="1400" b="1" smtClean="0">
                <a:solidFill>
                  <a:schemeClr val="bg1"/>
                </a:solidFill>
              </a:rPr>
              <a:t>9</a:t>
            </a:fld>
            <a:endParaRPr lang="en-US" sz="1400" b="1" dirty="0">
              <a:solidFill>
                <a:schemeClr val="bg1"/>
              </a:solidFill>
            </a:endParaRP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sp>
        <p:nvSpPr>
          <p:cNvPr id="6" name="Rectangle 5">
            <a:extLst>
              <a:ext uri="{FF2B5EF4-FFF2-40B4-BE49-F238E27FC236}">
                <a16:creationId xmlns:a16="http://schemas.microsoft.com/office/drawing/2014/main" id="{7960FCD3-C42D-2B72-96E4-00D59F71DA0D}"/>
              </a:ext>
              <a:ext uri="{C183D7F6-B498-43B3-948B-1728B52AA6E4}">
                <adec:decorative xmlns:adec="http://schemas.microsoft.com/office/drawing/2017/decorative" val="1"/>
              </a:ext>
            </a:extLst>
          </p:cNvPr>
          <p:cNvSpPr/>
          <p:nvPr/>
        </p:nvSpPr>
        <p:spPr>
          <a:xfrm>
            <a:off x="1" y="0"/>
            <a:ext cx="12191999" cy="987879"/>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400" b="1" dirty="0">
                <a:solidFill>
                  <a:srgbClr val="30353F"/>
                </a:solidFill>
                <a:latin typeface="+mj-lt"/>
              </a:rPr>
              <a:t>Summary</a:t>
            </a:r>
          </a:p>
        </p:txBody>
      </p:sp>
      <p:sp>
        <p:nvSpPr>
          <p:cNvPr id="3" name="TextBox 2">
            <a:extLst>
              <a:ext uri="{FF2B5EF4-FFF2-40B4-BE49-F238E27FC236}">
                <a16:creationId xmlns:a16="http://schemas.microsoft.com/office/drawing/2014/main" id="{7B5FE37D-A23E-D2C1-38F8-D34109A821B2}"/>
              </a:ext>
            </a:extLst>
          </p:cNvPr>
          <p:cNvSpPr txBox="1"/>
          <p:nvPr/>
        </p:nvSpPr>
        <p:spPr>
          <a:xfrm>
            <a:off x="120922" y="1084756"/>
            <a:ext cx="11786532" cy="1231106"/>
          </a:xfrm>
          <a:prstGeom prst="rect">
            <a:avLst/>
          </a:prstGeom>
          <a:noFill/>
        </p:spPr>
        <p:txBody>
          <a:bodyPr wrap="square" lIns="0" tIns="0" rIns="0" bIns="0" rtlCol="0">
            <a:spAutoFit/>
          </a:bodyPr>
          <a:lstStyle/>
          <a:p>
            <a:pPr marL="800100" lvl="1" indent="-342900">
              <a:buFont typeface="Arial" panose="020B0604020202020204" pitchFamily="34" charset="0"/>
              <a:buChar char="•"/>
              <a:tabLst>
                <a:tab pos="347663" algn="l"/>
              </a:tabLst>
            </a:pPr>
            <a:endParaRPr lang="en-US" sz="2000" dirty="0"/>
          </a:p>
          <a:p>
            <a:pPr marL="800100" lvl="1" indent="-342900">
              <a:buFont typeface="Arial" panose="020B0604020202020204" pitchFamily="34" charset="0"/>
              <a:buChar char="•"/>
              <a:tabLst>
                <a:tab pos="347663" algn="l"/>
              </a:tabLst>
            </a:pPr>
            <a:r>
              <a:rPr lang="en-US" sz="2000" dirty="0"/>
              <a:t>Full project: </a:t>
            </a:r>
            <a:r>
              <a:rPr lang="en-US" sz="2000" dirty="0">
                <a:hlinkClick r:id="rId2"/>
              </a:rPr>
              <a:t>https://github.com/matosluana/mid_bootcamp_project</a:t>
            </a:r>
            <a:endParaRPr lang="en-US" sz="2000" dirty="0"/>
          </a:p>
          <a:p>
            <a:pPr marL="800100" lvl="1" indent="-342900">
              <a:buFont typeface="Arial" panose="020B0604020202020204" pitchFamily="34" charset="0"/>
              <a:buChar char="•"/>
              <a:tabLst>
                <a:tab pos="347663" algn="l"/>
              </a:tabLst>
            </a:pPr>
            <a:endParaRPr lang="en-US" sz="2000" dirty="0"/>
          </a:p>
          <a:p>
            <a:pPr marL="800100" lvl="1" indent="-342900">
              <a:buFont typeface="Arial" panose="020B0604020202020204" pitchFamily="34" charset="0"/>
              <a:buChar char="•"/>
              <a:tabLst>
                <a:tab pos="347663" algn="l"/>
              </a:tabLst>
            </a:pPr>
            <a:r>
              <a:rPr lang="en-US" sz="2000" dirty="0"/>
              <a:t>Tableau dashboards: </a:t>
            </a:r>
            <a:r>
              <a:rPr lang="en-US" sz="2000" dirty="0">
                <a:hlinkClick r:id="rId3"/>
              </a:rPr>
              <a:t>https://public.tableau.com/views/Mid-bootcamp-Project/Dashboard1</a:t>
            </a:r>
            <a:endParaRPr lang="en-US" sz="2000" dirty="0"/>
          </a:p>
        </p:txBody>
      </p:sp>
    </p:spTree>
    <p:extLst>
      <p:ext uri="{BB962C8B-B14F-4D97-AF65-F5344CB8AC3E}">
        <p14:creationId xmlns:p14="http://schemas.microsoft.com/office/powerpoint/2010/main" val="2674556473"/>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994</TotalTime>
  <Words>445</Words>
  <Application>Microsoft Office PowerPoint</Application>
  <PresentationFormat>Widescreen</PresentationFormat>
  <Paragraphs>95</Paragraphs>
  <Slides>10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Century Gothic</vt:lpstr>
      <vt:lpstr>Segoe UI Light</vt:lpstr>
      <vt:lpstr>Office Theme</vt:lpstr>
      <vt:lpstr>Slide 1</vt:lpstr>
      <vt:lpstr>Slide 2</vt:lpstr>
      <vt:lpstr>Slide 2</vt:lpstr>
      <vt:lpstr>Slide 2</vt:lpstr>
      <vt:lpstr>Slide 2</vt:lpstr>
      <vt:lpstr>Slide 2</vt:lpstr>
      <vt:lpstr>Slide 2</vt:lpstr>
      <vt:lpstr>Slide 2</vt:lpstr>
      <vt:lpstr>Slide 2</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Luana Matos</dc:creator>
  <cp:lastModifiedBy>Luana Matos</cp:lastModifiedBy>
  <cp:revision>27</cp:revision>
  <dcterms:created xsi:type="dcterms:W3CDTF">2022-10-06T20:23:10Z</dcterms:created>
  <dcterms:modified xsi:type="dcterms:W3CDTF">2022-10-10T09:23:01Z</dcterms:modified>
</cp:coreProperties>
</file>